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5"/>
  </p:notesMasterIdLst>
  <p:handoutMasterIdLst>
    <p:handoutMasterId r:id="rId26"/>
  </p:handoutMasterIdLst>
  <p:sldIdLst>
    <p:sldId id="293" r:id="rId2"/>
    <p:sldId id="259" r:id="rId3"/>
    <p:sldId id="346" r:id="rId4"/>
    <p:sldId id="337" r:id="rId5"/>
    <p:sldId id="343" r:id="rId6"/>
    <p:sldId id="344" r:id="rId7"/>
    <p:sldId id="345" r:id="rId8"/>
    <p:sldId id="338" r:id="rId9"/>
    <p:sldId id="347" r:id="rId10"/>
    <p:sldId id="348" r:id="rId11"/>
    <p:sldId id="349" r:id="rId12"/>
    <p:sldId id="350" r:id="rId13"/>
    <p:sldId id="294" r:id="rId14"/>
    <p:sldId id="334" r:id="rId15"/>
    <p:sldId id="330" r:id="rId16"/>
    <p:sldId id="335" r:id="rId17"/>
    <p:sldId id="336" r:id="rId18"/>
    <p:sldId id="296" r:id="rId19"/>
    <p:sldId id="325" r:id="rId20"/>
    <p:sldId id="341" r:id="rId21"/>
    <p:sldId id="331" r:id="rId22"/>
    <p:sldId id="332" r:id="rId23"/>
    <p:sldId id="297" r:id="rId24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맑은 고딕" panose="020B0503020000020004" pitchFamily="50" charset="-127"/>
      <p:regular r:id="rId31"/>
      <p:bold r:id="rId32"/>
    </p:embeddedFont>
    <p:embeddedFont>
      <p:font typeface="Calibri Light" panose="020F0302020204030204" pitchFamily="34" charset="0"/>
      <p:regular r:id="rId33"/>
      <p:italic r:id="rId3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 d" initials="dd" lastIdx="1" clrIdx="0">
    <p:extLst>
      <p:ext uri="{19B8F6BF-5375-455C-9EA6-DF929625EA0E}">
        <p15:presenceInfo xmlns:p15="http://schemas.microsoft.com/office/powerpoint/2012/main" userId="d d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44657"/>
    <a:srgbClr val="B35669"/>
    <a:srgbClr val="DEC3CA"/>
    <a:srgbClr val="A6A6A6"/>
    <a:srgbClr val="E3C5C9"/>
    <a:srgbClr val="DCE6F2"/>
    <a:srgbClr val="6A7538"/>
    <a:srgbClr val="592A34"/>
    <a:srgbClr val="DBAFB8"/>
    <a:srgbClr val="FDE7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031" autoAdjust="0"/>
    <p:restoredTop sz="83856" autoAdjust="0"/>
  </p:normalViewPr>
  <p:slideViewPr>
    <p:cSldViewPr>
      <p:cViewPr varScale="1">
        <p:scale>
          <a:sx n="97" d="100"/>
          <a:sy n="97" d="100"/>
        </p:scale>
        <p:origin x="2328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>
      <p:cViewPr varScale="1">
        <p:scale>
          <a:sx n="87" d="100"/>
          <a:sy n="87" d="100"/>
        </p:scale>
        <p:origin x="-3858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7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commentAuthors" Target="commentAuthor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7AA9F1E-2756-40C9-99A2-FD96BF953092}" type="doc">
      <dgm:prSet loTypeId="urn:microsoft.com/office/officeart/2005/8/layout/process1" loCatId="process" qsTypeId="urn:microsoft.com/office/officeart/2005/8/quickstyle/simple1" qsCatId="simple" csTypeId="urn:microsoft.com/office/officeart/2005/8/colors/accent1_1" csCatId="accent1" phldr="1"/>
      <dgm:spPr/>
    </dgm:pt>
    <dgm:pt modelId="{CAEA02DD-DFD2-4C55-9701-F2502A263365}">
      <dgm:prSet phldrT="[텍스트]"/>
      <dgm:spPr/>
      <dgm:t>
        <a:bodyPr/>
        <a:lstStyle/>
        <a:p>
          <a:pPr latinLnBrk="1"/>
          <a:r>
            <a:rPr lang="en-US" altLang="ko-KR" dirty="0">
              <a:solidFill>
                <a:schemeClr val="tx1"/>
              </a:solidFill>
            </a:rPr>
            <a:t>Input Image </a:t>
          </a:r>
        </a:p>
        <a:p>
          <a:pPr latinLnBrk="1"/>
          <a:r>
            <a:rPr lang="en-US" altLang="ko-KR" dirty="0">
              <a:solidFill>
                <a:schemeClr val="tx1"/>
              </a:solidFill>
            </a:rPr>
            <a:t>(RGB channel)</a:t>
          </a:r>
          <a:endParaRPr lang="ko-KR" altLang="en-US" dirty="0">
            <a:solidFill>
              <a:schemeClr val="tx1"/>
            </a:solidFill>
          </a:endParaRPr>
        </a:p>
      </dgm:t>
    </dgm:pt>
    <dgm:pt modelId="{C4603F03-91B9-4BDF-B6D9-090D86F0CB0A}" type="parTrans" cxnId="{6DEA7434-E945-43F1-9C25-16895AB5D398}">
      <dgm:prSet/>
      <dgm:spPr/>
      <dgm:t>
        <a:bodyPr/>
        <a:lstStyle/>
        <a:p>
          <a:pPr latinLnBrk="1"/>
          <a:endParaRPr lang="ko-KR" altLang="en-US"/>
        </a:p>
      </dgm:t>
    </dgm:pt>
    <dgm:pt modelId="{1631CE2D-3F94-46E6-A142-94E2974E1155}" type="sibTrans" cxnId="{6DEA7434-E945-43F1-9C25-16895AB5D398}">
      <dgm:prSet/>
      <dgm:spPr/>
      <dgm:t>
        <a:bodyPr/>
        <a:lstStyle/>
        <a:p>
          <a:pPr latinLnBrk="1"/>
          <a:endParaRPr lang="ko-KR" altLang="en-US"/>
        </a:p>
      </dgm:t>
    </dgm:pt>
    <dgm:pt modelId="{9E92D365-2DB5-4A37-98FA-57F06FB10F9F}">
      <dgm:prSet phldrT="[텍스트]"/>
      <dgm:spPr/>
      <dgm:t>
        <a:bodyPr/>
        <a:lstStyle/>
        <a:p>
          <a:pPr latinLnBrk="1"/>
          <a:r>
            <a:rPr lang="en-US" altLang="ko-KR" dirty="0">
              <a:solidFill>
                <a:schemeClr val="tx1"/>
              </a:solidFill>
            </a:rPr>
            <a:t>T-Net</a:t>
          </a:r>
        </a:p>
        <a:p>
          <a:pPr latinLnBrk="1"/>
          <a:r>
            <a:rPr lang="en-US" altLang="ko-KR" dirty="0">
              <a:solidFill>
                <a:schemeClr val="tx1"/>
              </a:solidFill>
            </a:rPr>
            <a:t>(Segmentation)</a:t>
          </a:r>
          <a:endParaRPr lang="ko-KR" altLang="en-US" dirty="0">
            <a:solidFill>
              <a:schemeClr val="tx1"/>
            </a:solidFill>
          </a:endParaRPr>
        </a:p>
      </dgm:t>
    </dgm:pt>
    <dgm:pt modelId="{9BB36C52-0E83-45C8-AACB-16E53A1BFC52}" type="parTrans" cxnId="{B968A691-A249-4822-833E-58DA838245FC}">
      <dgm:prSet/>
      <dgm:spPr/>
      <dgm:t>
        <a:bodyPr/>
        <a:lstStyle/>
        <a:p>
          <a:pPr latinLnBrk="1"/>
          <a:endParaRPr lang="ko-KR" altLang="en-US"/>
        </a:p>
      </dgm:t>
    </dgm:pt>
    <dgm:pt modelId="{07A5F712-21EB-40AB-82AA-D6F5B5B3B9BD}" type="sibTrans" cxnId="{B968A691-A249-4822-833E-58DA838245FC}">
      <dgm:prSet/>
      <dgm:spPr/>
      <dgm:t>
        <a:bodyPr/>
        <a:lstStyle/>
        <a:p>
          <a:pPr latinLnBrk="1"/>
          <a:endParaRPr lang="ko-KR" altLang="en-US"/>
        </a:p>
      </dgm:t>
    </dgm:pt>
    <dgm:pt modelId="{C5E67303-2D8B-4D6F-9985-6F0016DEE1E6}">
      <dgm:prSet phldrT="[텍스트]"/>
      <dgm:spPr/>
      <dgm:t>
        <a:bodyPr/>
        <a:lstStyle/>
        <a:p>
          <a:pPr latinLnBrk="1"/>
          <a:r>
            <a:rPr lang="en-US" altLang="ko-KR" dirty="0">
              <a:solidFill>
                <a:schemeClr val="tx1"/>
              </a:solidFill>
            </a:rPr>
            <a:t>M-Net</a:t>
          </a:r>
        </a:p>
        <a:p>
          <a:pPr latinLnBrk="1"/>
          <a:r>
            <a:rPr lang="en-US" altLang="ko-KR" dirty="0">
              <a:solidFill>
                <a:schemeClr val="tx1"/>
              </a:solidFill>
            </a:rPr>
            <a:t>(Image Matting)</a:t>
          </a:r>
          <a:endParaRPr lang="ko-KR" altLang="en-US" dirty="0">
            <a:solidFill>
              <a:schemeClr val="tx1"/>
            </a:solidFill>
          </a:endParaRPr>
        </a:p>
      </dgm:t>
    </dgm:pt>
    <dgm:pt modelId="{772874EB-6110-440A-B83C-2ACD572C8D15}" type="parTrans" cxnId="{16CE771F-AC3C-4C05-8DB8-AA176F19AA67}">
      <dgm:prSet/>
      <dgm:spPr/>
      <dgm:t>
        <a:bodyPr/>
        <a:lstStyle/>
        <a:p>
          <a:pPr latinLnBrk="1"/>
          <a:endParaRPr lang="ko-KR" altLang="en-US"/>
        </a:p>
      </dgm:t>
    </dgm:pt>
    <dgm:pt modelId="{90A24039-8951-48FE-A50C-059704B6ABF4}" type="sibTrans" cxnId="{16CE771F-AC3C-4C05-8DB8-AA176F19AA67}">
      <dgm:prSet/>
      <dgm:spPr/>
      <dgm:t>
        <a:bodyPr/>
        <a:lstStyle/>
        <a:p>
          <a:pPr latinLnBrk="1"/>
          <a:endParaRPr lang="ko-KR" altLang="en-US"/>
        </a:p>
      </dgm:t>
    </dgm:pt>
    <dgm:pt modelId="{9D679067-490B-46BE-9603-DEA16820C177}">
      <dgm:prSet phldrT="[텍스트]"/>
      <dgm:spPr/>
      <dgm:t>
        <a:bodyPr/>
        <a:lstStyle/>
        <a:p>
          <a:pPr latinLnBrk="1"/>
          <a:r>
            <a:rPr lang="en-US" altLang="ko-KR" dirty="0">
              <a:solidFill>
                <a:schemeClr val="tx1"/>
              </a:solidFill>
            </a:rPr>
            <a:t>Output Image</a:t>
          </a:r>
        </a:p>
        <a:p>
          <a:pPr latinLnBrk="1"/>
          <a:r>
            <a:rPr lang="en-US" altLang="ko-KR" dirty="0">
              <a:solidFill>
                <a:schemeClr val="tx1"/>
              </a:solidFill>
            </a:rPr>
            <a:t>(extract foreground)</a:t>
          </a:r>
        </a:p>
      </dgm:t>
    </dgm:pt>
    <dgm:pt modelId="{2C329000-60E0-43BC-AA05-E57C53AD39F6}" type="parTrans" cxnId="{E039CF1A-5BD7-40C2-927A-9C5BE930F9BC}">
      <dgm:prSet/>
      <dgm:spPr/>
      <dgm:t>
        <a:bodyPr/>
        <a:lstStyle/>
        <a:p>
          <a:pPr latinLnBrk="1"/>
          <a:endParaRPr lang="ko-KR" altLang="en-US"/>
        </a:p>
      </dgm:t>
    </dgm:pt>
    <dgm:pt modelId="{E6D8444E-EBFD-4641-9D59-BF8118D2E80A}" type="sibTrans" cxnId="{E039CF1A-5BD7-40C2-927A-9C5BE930F9BC}">
      <dgm:prSet/>
      <dgm:spPr/>
    </dgm:pt>
    <dgm:pt modelId="{27F2DA5C-095C-4EA0-BC7C-AE79414C39F8}" type="pres">
      <dgm:prSet presAssocID="{57AA9F1E-2756-40C9-99A2-FD96BF953092}" presName="Name0" presStyleCnt="0">
        <dgm:presLayoutVars>
          <dgm:dir/>
          <dgm:resizeHandles val="exact"/>
        </dgm:presLayoutVars>
      </dgm:prSet>
      <dgm:spPr/>
    </dgm:pt>
    <dgm:pt modelId="{88BE317F-72CE-45F9-ADE3-6B9FB8EE31DC}" type="pres">
      <dgm:prSet presAssocID="{CAEA02DD-DFD2-4C55-9701-F2502A263365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1499847-1E96-43C7-83B3-4B169B6B42C2}" type="pres">
      <dgm:prSet presAssocID="{1631CE2D-3F94-46E6-A142-94E2974E1155}" presName="sibTrans" presStyleLbl="sibTrans2D1" presStyleIdx="0" presStyleCnt="3"/>
      <dgm:spPr/>
      <dgm:t>
        <a:bodyPr/>
        <a:lstStyle/>
        <a:p>
          <a:pPr latinLnBrk="1"/>
          <a:endParaRPr lang="ko-KR" altLang="en-US"/>
        </a:p>
      </dgm:t>
    </dgm:pt>
    <dgm:pt modelId="{BC926B66-E67F-4951-B8FE-CE3A0F9AF088}" type="pres">
      <dgm:prSet presAssocID="{1631CE2D-3F94-46E6-A142-94E2974E1155}" presName="connectorText" presStyleLbl="sibTrans2D1" presStyleIdx="0" presStyleCnt="3"/>
      <dgm:spPr/>
      <dgm:t>
        <a:bodyPr/>
        <a:lstStyle/>
        <a:p>
          <a:pPr latinLnBrk="1"/>
          <a:endParaRPr lang="ko-KR" altLang="en-US"/>
        </a:p>
      </dgm:t>
    </dgm:pt>
    <dgm:pt modelId="{157A2482-C644-48A0-8225-67C9260DC91E}" type="pres">
      <dgm:prSet presAssocID="{9E92D365-2DB5-4A37-98FA-57F06FB10F9F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BE4D2DF-450A-4484-B9AC-B0077C1827C9}" type="pres">
      <dgm:prSet presAssocID="{07A5F712-21EB-40AB-82AA-D6F5B5B3B9BD}" presName="sibTrans" presStyleLbl="sibTrans2D1" presStyleIdx="1" presStyleCnt="3"/>
      <dgm:spPr/>
      <dgm:t>
        <a:bodyPr/>
        <a:lstStyle/>
        <a:p>
          <a:pPr latinLnBrk="1"/>
          <a:endParaRPr lang="ko-KR" altLang="en-US"/>
        </a:p>
      </dgm:t>
    </dgm:pt>
    <dgm:pt modelId="{E8B38EB4-210F-482B-8DE4-75C00B7E425F}" type="pres">
      <dgm:prSet presAssocID="{07A5F712-21EB-40AB-82AA-D6F5B5B3B9BD}" presName="connectorText" presStyleLbl="sibTrans2D1" presStyleIdx="1" presStyleCnt="3"/>
      <dgm:spPr/>
      <dgm:t>
        <a:bodyPr/>
        <a:lstStyle/>
        <a:p>
          <a:pPr latinLnBrk="1"/>
          <a:endParaRPr lang="ko-KR" altLang="en-US"/>
        </a:p>
      </dgm:t>
    </dgm:pt>
    <dgm:pt modelId="{AAE11B7B-FCB7-4323-B960-CFA9A6986495}" type="pres">
      <dgm:prSet presAssocID="{C5E67303-2D8B-4D6F-9985-6F0016DEE1E6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E32088A-9C0F-4871-97CD-160112CA729C}" type="pres">
      <dgm:prSet presAssocID="{90A24039-8951-48FE-A50C-059704B6ABF4}" presName="sibTrans" presStyleLbl="sibTrans2D1" presStyleIdx="2" presStyleCnt="3"/>
      <dgm:spPr/>
      <dgm:t>
        <a:bodyPr/>
        <a:lstStyle/>
        <a:p>
          <a:pPr latinLnBrk="1"/>
          <a:endParaRPr lang="ko-KR" altLang="en-US"/>
        </a:p>
      </dgm:t>
    </dgm:pt>
    <dgm:pt modelId="{8FCDB1FB-094F-44B4-9B44-3CAD575B1B6E}" type="pres">
      <dgm:prSet presAssocID="{90A24039-8951-48FE-A50C-059704B6ABF4}" presName="connectorText" presStyleLbl="sibTrans2D1" presStyleIdx="2" presStyleCnt="3"/>
      <dgm:spPr/>
      <dgm:t>
        <a:bodyPr/>
        <a:lstStyle/>
        <a:p>
          <a:pPr latinLnBrk="1"/>
          <a:endParaRPr lang="ko-KR" altLang="en-US"/>
        </a:p>
      </dgm:t>
    </dgm:pt>
    <dgm:pt modelId="{0FD6E535-2ED4-42F3-9B2C-8551928E4A4D}" type="pres">
      <dgm:prSet presAssocID="{9D679067-490B-46BE-9603-DEA16820C177}" presName="node" presStyleLbl="node1" presStyleIdx="3" presStyleCnt="4" custScaleX="100813" custLinFactNeighborX="2185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BC34D75D-DEF7-4D55-ADBE-BD353EA48F4C}" type="presOf" srcId="{1631CE2D-3F94-46E6-A142-94E2974E1155}" destId="{BC926B66-E67F-4951-B8FE-CE3A0F9AF088}" srcOrd="1" destOrd="0" presId="urn:microsoft.com/office/officeart/2005/8/layout/process1"/>
    <dgm:cxn modelId="{AD322C70-F4AE-4E35-9C11-E743B6CB71BB}" type="presOf" srcId="{07A5F712-21EB-40AB-82AA-D6F5B5B3B9BD}" destId="{E8B38EB4-210F-482B-8DE4-75C00B7E425F}" srcOrd="1" destOrd="0" presId="urn:microsoft.com/office/officeart/2005/8/layout/process1"/>
    <dgm:cxn modelId="{8B71F580-B9CC-4BE4-BD66-7D4E468D507C}" type="presOf" srcId="{90A24039-8951-48FE-A50C-059704B6ABF4}" destId="{8FCDB1FB-094F-44B4-9B44-3CAD575B1B6E}" srcOrd="1" destOrd="0" presId="urn:microsoft.com/office/officeart/2005/8/layout/process1"/>
    <dgm:cxn modelId="{16CE771F-AC3C-4C05-8DB8-AA176F19AA67}" srcId="{57AA9F1E-2756-40C9-99A2-FD96BF953092}" destId="{C5E67303-2D8B-4D6F-9985-6F0016DEE1E6}" srcOrd="2" destOrd="0" parTransId="{772874EB-6110-440A-B83C-2ACD572C8D15}" sibTransId="{90A24039-8951-48FE-A50C-059704B6ABF4}"/>
    <dgm:cxn modelId="{6DEA7434-E945-43F1-9C25-16895AB5D398}" srcId="{57AA9F1E-2756-40C9-99A2-FD96BF953092}" destId="{CAEA02DD-DFD2-4C55-9701-F2502A263365}" srcOrd="0" destOrd="0" parTransId="{C4603F03-91B9-4BDF-B6D9-090D86F0CB0A}" sibTransId="{1631CE2D-3F94-46E6-A142-94E2974E1155}"/>
    <dgm:cxn modelId="{EE27F815-4822-4478-BDD4-34F16B975B2F}" type="presOf" srcId="{9D679067-490B-46BE-9603-DEA16820C177}" destId="{0FD6E535-2ED4-42F3-9B2C-8551928E4A4D}" srcOrd="0" destOrd="0" presId="urn:microsoft.com/office/officeart/2005/8/layout/process1"/>
    <dgm:cxn modelId="{27DF340E-6716-4421-9672-B359C144D3C8}" type="presOf" srcId="{CAEA02DD-DFD2-4C55-9701-F2502A263365}" destId="{88BE317F-72CE-45F9-ADE3-6B9FB8EE31DC}" srcOrd="0" destOrd="0" presId="urn:microsoft.com/office/officeart/2005/8/layout/process1"/>
    <dgm:cxn modelId="{E039CF1A-5BD7-40C2-927A-9C5BE930F9BC}" srcId="{57AA9F1E-2756-40C9-99A2-FD96BF953092}" destId="{9D679067-490B-46BE-9603-DEA16820C177}" srcOrd="3" destOrd="0" parTransId="{2C329000-60E0-43BC-AA05-E57C53AD39F6}" sibTransId="{E6D8444E-EBFD-4641-9D59-BF8118D2E80A}"/>
    <dgm:cxn modelId="{5D62F7E6-C0DD-4F0C-BD30-951EC09352E1}" type="presOf" srcId="{9E92D365-2DB5-4A37-98FA-57F06FB10F9F}" destId="{157A2482-C644-48A0-8225-67C9260DC91E}" srcOrd="0" destOrd="0" presId="urn:microsoft.com/office/officeart/2005/8/layout/process1"/>
    <dgm:cxn modelId="{26755BB3-CDA5-47D9-B965-9E57B1D06F9D}" type="presOf" srcId="{90A24039-8951-48FE-A50C-059704B6ABF4}" destId="{1E32088A-9C0F-4871-97CD-160112CA729C}" srcOrd="0" destOrd="0" presId="urn:microsoft.com/office/officeart/2005/8/layout/process1"/>
    <dgm:cxn modelId="{3A16C1EC-406F-4077-9200-30FF889DEC8F}" type="presOf" srcId="{57AA9F1E-2756-40C9-99A2-FD96BF953092}" destId="{27F2DA5C-095C-4EA0-BC7C-AE79414C39F8}" srcOrd="0" destOrd="0" presId="urn:microsoft.com/office/officeart/2005/8/layout/process1"/>
    <dgm:cxn modelId="{C15F340D-45F1-4DE9-AC13-1935854D4524}" type="presOf" srcId="{07A5F712-21EB-40AB-82AA-D6F5B5B3B9BD}" destId="{3BE4D2DF-450A-4484-B9AC-B0077C1827C9}" srcOrd="0" destOrd="0" presId="urn:microsoft.com/office/officeart/2005/8/layout/process1"/>
    <dgm:cxn modelId="{C59C391D-3BDC-4FAA-ACBB-4AE9F8853DD8}" type="presOf" srcId="{C5E67303-2D8B-4D6F-9985-6F0016DEE1E6}" destId="{AAE11B7B-FCB7-4323-B960-CFA9A6986495}" srcOrd="0" destOrd="0" presId="urn:microsoft.com/office/officeart/2005/8/layout/process1"/>
    <dgm:cxn modelId="{B968A691-A249-4822-833E-58DA838245FC}" srcId="{57AA9F1E-2756-40C9-99A2-FD96BF953092}" destId="{9E92D365-2DB5-4A37-98FA-57F06FB10F9F}" srcOrd="1" destOrd="0" parTransId="{9BB36C52-0E83-45C8-AACB-16E53A1BFC52}" sibTransId="{07A5F712-21EB-40AB-82AA-D6F5B5B3B9BD}"/>
    <dgm:cxn modelId="{40055A44-481D-4543-A024-FFCE7F822CF9}" type="presOf" srcId="{1631CE2D-3F94-46E6-A142-94E2974E1155}" destId="{51499847-1E96-43C7-83B3-4B169B6B42C2}" srcOrd="0" destOrd="0" presId="urn:microsoft.com/office/officeart/2005/8/layout/process1"/>
    <dgm:cxn modelId="{13FD9845-5C58-4AEE-98F2-91401A500E39}" type="presParOf" srcId="{27F2DA5C-095C-4EA0-BC7C-AE79414C39F8}" destId="{88BE317F-72CE-45F9-ADE3-6B9FB8EE31DC}" srcOrd="0" destOrd="0" presId="urn:microsoft.com/office/officeart/2005/8/layout/process1"/>
    <dgm:cxn modelId="{19068158-9A57-4EE6-93A3-A848AC7D9C2B}" type="presParOf" srcId="{27F2DA5C-095C-4EA0-BC7C-AE79414C39F8}" destId="{51499847-1E96-43C7-83B3-4B169B6B42C2}" srcOrd="1" destOrd="0" presId="urn:microsoft.com/office/officeart/2005/8/layout/process1"/>
    <dgm:cxn modelId="{1B582A09-4CFD-4FFB-95A9-9D64B5A98F42}" type="presParOf" srcId="{51499847-1E96-43C7-83B3-4B169B6B42C2}" destId="{BC926B66-E67F-4951-B8FE-CE3A0F9AF088}" srcOrd="0" destOrd="0" presId="urn:microsoft.com/office/officeart/2005/8/layout/process1"/>
    <dgm:cxn modelId="{0F2AD34D-7CC8-47CC-B353-58B6270CC073}" type="presParOf" srcId="{27F2DA5C-095C-4EA0-BC7C-AE79414C39F8}" destId="{157A2482-C644-48A0-8225-67C9260DC91E}" srcOrd="2" destOrd="0" presId="urn:microsoft.com/office/officeart/2005/8/layout/process1"/>
    <dgm:cxn modelId="{42E15692-3AA4-4372-B5F0-F3DEB62EABF7}" type="presParOf" srcId="{27F2DA5C-095C-4EA0-BC7C-AE79414C39F8}" destId="{3BE4D2DF-450A-4484-B9AC-B0077C1827C9}" srcOrd="3" destOrd="0" presId="urn:microsoft.com/office/officeart/2005/8/layout/process1"/>
    <dgm:cxn modelId="{95A29419-1DCE-4D12-93C3-1DE423567103}" type="presParOf" srcId="{3BE4D2DF-450A-4484-B9AC-B0077C1827C9}" destId="{E8B38EB4-210F-482B-8DE4-75C00B7E425F}" srcOrd="0" destOrd="0" presId="urn:microsoft.com/office/officeart/2005/8/layout/process1"/>
    <dgm:cxn modelId="{748D9792-30B1-4124-A36D-CE249B77BBC1}" type="presParOf" srcId="{27F2DA5C-095C-4EA0-BC7C-AE79414C39F8}" destId="{AAE11B7B-FCB7-4323-B960-CFA9A6986495}" srcOrd="4" destOrd="0" presId="urn:microsoft.com/office/officeart/2005/8/layout/process1"/>
    <dgm:cxn modelId="{389878B7-EB08-4A52-9D73-4C1273948B3E}" type="presParOf" srcId="{27F2DA5C-095C-4EA0-BC7C-AE79414C39F8}" destId="{1E32088A-9C0F-4871-97CD-160112CA729C}" srcOrd="5" destOrd="0" presId="urn:microsoft.com/office/officeart/2005/8/layout/process1"/>
    <dgm:cxn modelId="{BE51D8A4-EE82-4669-A2ED-CF50417D74C9}" type="presParOf" srcId="{1E32088A-9C0F-4871-97CD-160112CA729C}" destId="{8FCDB1FB-094F-44B4-9B44-3CAD575B1B6E}" srcOrd="0" destOrd="0" presId="urn:microsoft.com/office/officeart/2005/8/layout/process1"/>
    <dgm:cxn modelId="{9A09F991-DA05-4F79-A6E3-0CDFFCF8A303}" type="presParOf" srcId="{27F2DA5C-095C-4EA0-BC7C-AE79414C39F8}" destId="{0FD6E535-2ED4-42F3-9B2C-8551928E4A4D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BE317F-72CE-45F9-ADE3-6B9FB8EE31DC}">
      <dsp:nvSpPr>
        <dsp:cNvPr id="0" name=""/>
        <dsp:cNvSpPr/>
      </dsp:nvSpPr>
      <dsp:spPr>
        <a:xfrm>
          <a:off x="2492" y="213150"/>
          <a:ext cx="1626238" cy="106721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800" kern="1200" dirty="0">
              <a:solidFill>
                <a:schemeClr val="tx1"/>
              </a:solidFill>
            </a:rPr>
            <a:t>Input Image </a:t>
          </a:r>
        </a:p>
        <a:p>
          <a:pPr lvl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800" kern="1200" dirty="0">
              <a:solidFill>
                <a:schemeClr val="tx1"/>
              </a:solidFill>
            </a:rPr>
            <a:t>(RGB channel)</a:t>
          </a:r>
          <a:endParaRPr lang="ko-KR" altLang="en-US" sz="1800" kern="1200" dirty="0">
            <a:solidFill>
              <a:schemeClr val="tx1"/>
            </a:solidFill>
          </a:endParaRPr>
        </a:p>
      </dsp:txBody>
      <dsp:txXfrm>
        <a:off x="33750" y="244408"/>
        <a:ext cx="1563722" cy="1004702"/>
      </dsp:txXfrm>
    </dsp:sp>
    <dsp:sp modelId="{51499847-1E96-43C7-83B3-4B169B6B42C2}">
      <dsp:nvSpPr>
        <dsp:cNvPr id="0" name=""/>
        <dsp:cNvSpPr/>
      </dsp:nvSpPr>
      <dsp:spPr>
        <a:xfrm>
          <a:off x="1791354" y="545106"/>
          <a:ext cx="344762" cy="40330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1400" kern="1200"/>
        </a:p>
      </dsp:txBody>
      <dsp:txXfrm>
        <a:off x="1791354" y="625767"/>
        <a:ext cx="241333" cy="241985"/>
      </dsp:txXfrm>
    </dsp:sp>
    <dsp:sp modelId="{157A2482-C644-48A0-8225-67C9260DC91E}">
      <dsp:nvSpPr>
        <dsp:cNvPr id="0" name=""/>
        <dsp:cNvSpPr/>
      </dsp:nvSpPr>
      <dsp:spPr>
        <a:xfrm>
          <a:off x="2279226" y="213150"/>
          <a:ext cx="1626238" cy="106721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800" kern="1200" dirty="0">
              <a:solidFill>
                <a:schemeClr val="tx1"/>
              </a:solidFill>
            </a:rPr>
            <a:t>T-Net</a:t>
          </a:r>
        </a:p>
        <a:p>
          <a:pPr lvl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800" kern="1200" dirty="0">
              <a:solidFill>
                <a:schemeClr val="tx1"/>
              </a:solidFill>
            </a:rPr>
            <a:t>(Segmentation)</a:t>
          </a:r>
          <a:endParaRPr lang="ko-KR" altLang="en-US" sz="1800" kern="1200" dirty="0">
            <a:solidFill>
              <a:schemeClr val="tx1"/>
            </a:solidFill>
          </a:endParaRPr>
        </a:p>
      </dsp:txBody>
      <dsp:txXfrm>
        <a:off x="2310484" y="244408"/>
        <a:ext cx="1563722" cy="1004702"/>
      </dsp:txXfrm>
    </dsp:sp>
    <dsp:sp modelId="{3BE4D2DF-450A-4484-B9AC-B0077C1827C9}">
      <dsp:nvSpPr>
        <dsp:cNvPr id="0" name=""/>
        <dsp:cNvSpPr/>
      </dsp:nvSpPr>
      <dsp:spPr>
        <a:xfrm>
          <a:off x="4068088" y="545106"/>
          <a:ext cx="344762" cy="40330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1400" kern="1200"/>
        </a:p>
      </dsp:txBody>
      <dsp:txXfrm>
        <a:off x="4068088" y="625767"/>
        <a:ext cx="241333" cy="241985"/>
      </dsp:txXfrm>
    </dsp:sp>
    <dsp:sp modelId="{AAE11B7B-FCB7-4323-B960-CFA9A6986495}">
      <dsp:nvSpPr>
        <dsp:cNvPr id="0" name=""/>
        <dsp:cNvSpPr/>
      </dsp:nvSpPr>
      <dsp:spPr>
        <a:xfrm>
          <a:off x="4555959" y="213150"/>
          <a:ext cx="1626238" cy="106721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800" kern="1200" dirty="0">
              <a:solidFill>
                <a:schemeClr val="tx1"/>
              </a:solidFill>
            </a:rPr>
            <a:t>M-Net</a:t>
          </a:r>
        </a:p>
        <a:p>
          <a:pPr lvl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800" kern="1200" dirty="0">
              <a:solidFill>
                <a:schemeClr val="tx1"/>
              </a:solidFill>
            </a:rPr>
            <a:t>(Image Matting)</a:t>
          </a:r>
          <a:endParaRPr lang="ko-KR" altLang="en-US" sz="1800" kern="1200" dirty="0">
            <a:solidFill>
              <a:schemeClr val="tx1"/>
            </a:solidFill>
          </a:endParaRPr>
        </a:p>
      </dsp:txBody>
      <dsp:txXfrm>
        <a:off x="4587217" y="244408"/>
        <a:ext cx="1563722" cy="1004702"/>
      </dsp:txXfrm>
    </dsp:sp>
    <dsp:sp modelId="{1E32088A-9C0F-4871-97CD-160112CA729C}">
      <dsp:nvSpPr>
        <dsp:cNvPr id="0" name=""/>
        <dsp:cNvSpPr/>
      </dsp:nvSpPr>
      <dsp:spPr>
        <a:xfrm>
          <a:off x="6345444" y="545106"/>
          <a:ext cx="346083" cy="40330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1400" kern="1200"/>
        </a:p>
      </dsp:txBody>
      <dsp:txXfrm>
        <a:off x="6345444" y="625767"/>
        <a:ext cx="242258" cy="241985"/>
      </dsp:txXfrm>
    </dsp:sp>
    <dsp:sp modelId="{0FD6E535-2ED4-42F3-9B2C-8551928E4A4D}">
      <dsp:nvSpPr>
        <dsp:cNvPr id="0" name=""/>
        <dsp:cNvSpPr/>
      </dsp:nvSpPr>
      <dsp:spPr>
        <a:xfrm>
          <a:off x="6835185" y="213150"/>
          <a:ext cx="1639459" cy="106721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800" kern="1200" dirty="0">
              <a:solidFill>
                <a:schemeClr val="tx1"/>
              </a:solidFill>
            </a:rPr>
            <a:t>Output Image</a:t>
          </a:r>
        </a:p>
        <a:p>
          <a:pPr lvl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800" kern="1200" dirty="0">
              <a:solidFill>
                <a:schemeClr val="tx1"/>
              </a:solidFill>
            </a:rPr>
            <a:t>(extract foreground)</a:t>
          </a:r>
        </a:p>
      </dsp:txBody>
      <dsp:txXfrm>
        <a:off x="6866443" y="244408"/>
        <a:ext cx="1576943" cy="100470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CCFBE2-2B8D-499C-81C9-2CD5B3EB8E93}" type="datetimeFigureOut">
              <a:rPr lang="ko-KR" altLang="en-US" smtClean="0"/>
              <a:pPr/>
              <a:t>2021-04-06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54DD7E-3179-445A-81DB-781C4554AFF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95366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545AC5-813F-4ED1-B011-8EA17CB93331}" type="datetimeFigureOut">
              <a:rPr lang="ko-KR" altLang="en-US" smtClean="0"/>
              <a:pPr/>
              <a:t>2021-04-06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504B90-27FD-422C-8CC6-2AADAD122D0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7072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35507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506253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73100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46718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64845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94773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96565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69428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2021-04-06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9" name="제목 1"/>
          <p:cNvSpPr>
            <a:spLocks noGrp="1"/>
          </p:cNvSpPr>
          <p:nvPr>
            <p:ph type="ctrTitle"/>
          </p:nvPr>
        </p:nvSpPr>
        <p:spPr>
          <a:xfrm>
            <a:off x="611560" y="2428901"/>
            <a:ext cx="5832648" cy="1585337"/>
          </a:xfrm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lvl1pPr mar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b="0" kern="1200" baseline="0" dirty="0">
                <a:solidFill>
                  <a:schemeClr val="bg1">
                    <a:lumMod val="75000"/>
                  </a:schemeClr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endParaRPr lang="ko-KR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2021-04-06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2021-04-06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536" y="255828"/>
            <a:ext cx="7661196" cy="796908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2021-04-06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395536" y="1268760"/>
            <a:ext cx="8402525" cy="4881686"/>
          </a:xfrm>
        </p:spPr>
        <p:txBody>
          <a:bodyPr>
            <a:normAutofit/>
          </a:bodyPr>
          <a:lstStyle>
            <a:lvl1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2pPr>
            <a:lvl3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3pPr>
            <a:lvl4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4pPr>
            <a:lvl5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500834"/>
            <a:ext cx="2133600" cy="220641"/>
          </a:xfrm>
        </p:spPr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2021-04-06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500834"/>
            <a:ext cx="2895600" cy="220641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500834"/>
            <a:ext cx="2133600" cy="220641"/>
          </a:xfrm>
        </p:spPr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1" name="내용 개체 틀 2"/>
          <p:cNvSpPr>
            <a:spLocks noGrp="1"/>
          </p:cNvSpPr>
          <p:nvPr>
            <p:ph idx="1"/>
          </p:nvPr>
        </p:nvSpPr>
        <p:spPr>
          <a:xfrm>
            <a:off x="395536" y="1268760"/>
            <a:ext cx="8402525" cy="4881686"/>
          </a:xfrm>
        </p:spPr>
        <p:txBody>
          <a:bodyPr>
            <a:normAutofit/>
          </a:bodyPr>
          <a:lstStyle>
            <a:lvl1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2pPr>
            <a:lvl3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3pPr>
            <a:lvl4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4pPr>
            <a:lvl5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395536" y="255828"/>
            <a:ext cx="7661196" cy="796908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2021-04-06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제목 1"/>
          <p:cNvSpPr>
            <a:spLocks noGrp="1"/>
          </p:cNvSpPr>
          <p:nvPr>
            <p:ph type="ctrTitle"/>
          </p:nvPr>
        </p:nvSpPr>
        <p:spPr>
          <a:xfrm>
            <a:off x="2322015" y="2240868"/>
            <a:ext cx="4499969" cy="2376264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7000" b="0" kern="1200" baseline="0" dirty="0">
                <a:solidFill>
                  <a:schemeClr val="bg1">
                    <a:lumMod val="75000"/>
                  </a:schemeClr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endParaRPr lang="ko-KR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19026"/>
            <a:ext cx="8229600" cy="7969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062021"/>
            <a:ext cx="8229600" cy="5286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429396"/>
            <a:ext cx="2133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2021-04-06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429396"/>
            <a:ext cx="2895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429396"/>
            <a:ext cx="2133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1" r:id="rId3"/>
    <p:sldLayoutId id="2147483656" r:id="rId4"/>
    <p:sldLayoutId id="2147483650" r:id="rId5"/>
    <p:sldLayoutId id="2147483657" r:id="rId6"/>
  </p:sldLayoutIdLst>
  <p:txStyles>
    <p:titleStyle>
      <a:lvl1pPr algn="l" defTabSz="914400" rtl="0" eaLnBrk="1" latinLnBrk="1" hangingPunct="1">
        <a:spcBef>
          <a:spcPct val="0"/>
        </a:spcBef>
        <a:buNone/>
        <a:defRPr lang="ko-KR" altLang="en-US" sz="3500" kern="1200">
          <a:solidFill>
            <a:sysClr val="windowText" lastClr="000000"/>
          </a:solidFill>
          <a:latin typeface="맑은 고딕" pitchFamily="50" charset="-127"/>
          <a:ea typeface="맑은 고딕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25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lang="ko-KR" altLang="en-US" sz="18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github.com/lizhengwei1992/Semantic_Human_Matting" TargetMode="External"/><Relationship Id="rId5" Type="http://schemas.openxmlformats.org/officeDocument/2006/relationships/image" Target="../media/image19.jpeg"/><Relationship Id="rId4" Type="http://schemas.openxmlformats.org/officeDocument/2006/relationships/image" Target="../media/image18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539552" y="2420888"/>
            <a:ext cx="5832648" cy="1585337"/>
          </a:xfrm>
        </p:spPr>
        <p:txBody>
          <a:bodyPr/>
          <a:lstStyle/>
          <a:p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</a:rPr>
              <a:t>Human Matting</a:t>
            </a:r>
            <a:endParaRPr lang="ko-KR" alt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635787" y="4141067"/>
            <a:ext cx="3640179" cy="2539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050" dirty="0">
                <a:solidFill>
                  <a:schemeClr val="bg1">
                    <a:lumMod val="65000"/>
                  </a:schemeClr>
                </a:solidFill>
                <a:latin typeface="+mj-lt"/>
                <a:ea typeface="맑은 고딕" pitchFamily="50" charset="-127"/>
                <a:cs typeface="굴림" pitchFamily="50" charset="-127"/>
              </a:rPr>
              <a:t>2020 PEOPLESPACE PROJECT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/>
              <a:t>Prepare Human dataset</a:t>
            </a:r>
            <a:endParaRPr lang="ko-KR" altLang="en-US" sz="3200" dirty="0"/>
          </a:p>
        </p:txBody>
      </p:sp>
      <p:sp>
        <p:nvSpPr>
          <p:cNvPr id="14" name="내용 개체 틀 1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AutoNum type="arabicPeriod" startAt="2"/>
            </a:pPr>
            <a:r>
              <a:rPr lang="en-US" altLang="ko-KR" sz="2400" dirty="0">
                <a:solidFill>
                  <a:srgbClr val="FF0000"/>
                </a:solidFill>
              </a:rPr>
              <a:t>We </a:t>
            </a:r>
            <a:r>
              <a:rPr lang="en-US" altLang="ko-KR" sz="2400" dirty="0" err="1">
                <a:solidFill>
                  <a:srgbClr val="FF0000"/>
                </a:solidFill>
              </a:rPr>
              <a:t>splited</a:t>
            </a:r>
            <a:r>
              <a:rPr lang="en-US" altLang="ko-KR" sz="2400" dirty="0">
                <a:solidFill>
                  <a:srgbClr val="FF0000"/>
                </a:solidFill>
              </a:rPr>
              <a:t> human dataset into train, validation, and test set! </a:t>
            </a:r>
          </a:p>
          <a:p>
            <a:pPr marL="0" indent="0"/>
            <a:endParaRPr lang="en-US" altLang="ko-KR" sz="2400" dirty="0">
              <a:solidFill>
                <a:srgbClr val="FF0000"/>
              </a:solidFill>
            </a:endParaRPr>
          </a:p>
          <a:p>
            <a:pPr marL="0" indent="0"/>
            <a:endParaRPr lang="ko-KR" altLang="en-US" sz="2400" dirty="0">
              <a:solidFill>
                <a:srgbClr val="FF0000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2204864"/>
            <a:ext cx="7400925" cy="5715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79712" y="2992388"/>
            <a:ext cx="48965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2">
                    <a:lumMod val="50000"/>
                  </a:schemeClr>
                </a:solidFill>
                <a:latin typeface="+mj-lt"/>
              </a:rPr>
              <a:t>By using </a:t>
            </a:r>
            <a:r>
              <a:rPr lang="en-US" altLang="ko-KR" b="1" dirty="0" err="1">
                <a:solidFill>
                  <a:schemeClr val="tx2">
                    <a:lumMod val="50000"/>
                  </a:schemeClr>
                </a:solidFill>
                <a:latin typeface="+mj-lt"/>
              </a:rPr>
              <a:t>pytorch</a:t>
            </a:r>
            <a:r>
              <a:rPr lang="en-US" altLang="ko-KR" b="1" dirty="0">
                <a:solidFill>
                  <a:schemeClr val="tx2">
                    <a:lumMod val="50000"/>
                  </a:schemeClr>
                </a:solidFill>
                <a:latin typeface="+mj-lt"/>
              </a:rPr>
              <a:t> built-in function ‘</a:t>
            </a:r>
            <a:r>
              <a:rPr lang="en-US" altLang="ko-KR" b="1" dirty="0" err="1">
                <a:solidFill>
                  <a:schemeClr val="tx2">
                    <a:lumMod val="50000"/>
                  </a:schemeClr>
                </a:solidFill>
                <a:latin typeface="+mj-lt"/>
              </a:rPr>
              <a:t>random_split</a:t>
            </a:r>
            <a:r>
              <a:rPr lang="en-US" altLang="ko-KR" b="1" dirty="0">
                <a:solidFill>
                  <a:schemeClr val="tx2">
                    <a:lumMod val="50000"/>
                  </a:schemeClr>
                </a:solidFill>
                <a:latin typeface="+mj-lt"/>
              </a:rPr>
              <a:t>’</a:t>
            </a:r>
          </a:p>
          <a:p>
            <a:endParaRPr lang="en-US" altLang="ko-KR" b="1" dirty="0">
              <a:solidFill>
                <a:schemeClr val="tx2">
                  <a:lumMod val="50000"/>
                </a:schemeClr>
              </a:solidFill>
              <a:latin typeface="+mj-lt"/>
            </a:endParaRPr>
          </a:p>
          <a:p>
            <a:r>
              <a:rPr lang="en-US" altLang="ko-KR" b="1" dirty="0">
                <a:solidFill>
                  <a:schemeClr val="tx2">
                    <a:lumMod val="50000"/>
                  </a:schemeClr>
                </a:solidFill>
                <a:latin typeface="+mj-lt"/>
              </a:rPr>
              <a:t>Train dataset : Validation  dataset = 8 : 2</a:t>
            </a:r>
            <a:endParaRPr lang="ko-KR" altLang="en-US" b="1" dirty="0">
              <a:solidFill>
                <a:schemeClr val="tx2">
                  <a:lumMod val="50000"/>
                </a:schemeClr>
              </a:solidFill>
              <a:latin typeface="+mj-lt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3131840" y="2636912"/>
            <a:ext cx="3384376" cy="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87071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/>
              <a:t>Prepare Human dataset</a:t>
            </a:r>
            <a:endParaRPr lang="ko-KR" altLang="en-US" sz="3200" dirty="0"/>
          </a:p>
        </p:txBody>
      </p:sp>
      <p:sp>
        <p:nvSpPr>
          <p:cNvPr id="14" name="내용 개체 틀 1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AutoNum type="arabicPeriod" startAt="3"/>
            </a:pPr>
            <a:r>
              <a:rPr lang="en-US" altLang="ko-KR" sz="2400" dirty="0">
                <a:solidFill>
                  <a:srgbClr val="FF0000"/>
                </a:solidFill>
              </a:rPr>
              <a:t>We used “</a:t>
            </a:r>
            <a:r>
              <a:rPr lang="en-US" altLang="ko-KR" sz="2400" dirty="0" err="1">
                <a:solidFill>
                  <a:srgbClr val="FF0000"/>
                </a:solidFill>
              </a:rPr>
              <a:t>removebg</a:t>
            </a:r>
            <a:r>
              <a:rPr lang="en-US" altLang="ko-KR" sz="2400" dirty="0">
                <a:solidFill>
                  <a:srgbClr val="FF0000"/>
                </a:solidFill>
              </a:rPr>
              <a:t> API” by using selenium </a:t>
            </a:r>
            <a:r>
              <a:rPr lang="en-US" altLang="ko-KR" sz="2400" dirty="0" err="1">
                <a:solidFill>
                  <a:srgbClr val="FF0000"/>
                </a:solidFill>
              </a:rPr>
              <a:t>webdriver</a:t>
            </a:r>
            <a:r>
              <a:rPr lang="en-US" altLang="ko-KR" sz="2400" dirty="0">
                <a:solidFill>
                  <a:srgbClr val="FF0000"/>
                </a:solidFill>
              </a:rPr>
              <a:t>, and got     human matted image! -&gt; </a:t>
            </a:r>
            <a:r>
              <a:rPr lang="en-US" altLang="ko-KR" sz="2400" dirty="0" err="1">
                <a:solidFill>
                  <a:srgbClr val="FF0000"/>
                </a:solidFill>
              </a:rPr>
              <a:t>Groundtruth</a:t>
            </a:r>
            <a:r>
              <a:rPr lang="en-US" altLang="ko-KR" sz="2400" dirty="0">
                <a:solidFill>
                  <a:srgbClr val="FF0000"/>
                </a:solidFill>
              </a:rPr>
              <a:t>!</a:t>
            </a:r>
          </a:p>
          <a:p>
            <a:pPr marL="0" indent="0"/>
            <a:endParaRPr lang="en-US" altLang="ko-KR" sz="2400" dirty="0">
              <a:solidFill>
                <a:srgbClr val="FF0000"/>
              </a:solidFill>
            </a:endParaRPr>
          </a:p>
          <a:p>
            <a:pPr marL="0" indent="0"/>
            <a:endParaRPr lang="en-US" altLang="ko-KR" sz="2400" dirty="0">
              <a:solidFill>
                <a:srgbClr val="FF0000"/>
              </a:solidFill>
            </a:endParaRPr>
          </a:p>
          <a:p>
            <a:pPr marL="0" indent="0"/>
            <a:endParaRPr lang="ko-KR" altLang="en-US" sz="2400" dirty="0">
              <a:solidFill>
                <a:srgbClr val="FF0000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988AEA3-02C5-4822-B2C5-C2588E1B43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7352" y="2276872"/>
            <a:ext cx="3089294" cy="756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32241509-3C41-463C-895A-3618E0E53D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1339" y="3371012"/>
            <a:ext cx="6241321" cy="3231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6130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395536" y="255828"/>
            <a:ext cx="7661196" cy="796908"/>
          </a:xfrm>
        </p:spPr>
        <p:txBody>
          <a:bodyPr>
            <a:normAutofit/>
          </a:bodyPr>
          <a:lstStyle/>
          <a:p>
            <a:r>
              <a:rPr lang="en-US" altLang="ko-KR" sz="3200" dirty="0"/>
              <a:t>Learn human dataset (Overall structure)</a:t>
            </a:r>
            <a:endParaRPr lang="ko-KR" altLang="en-US" sz="3200" dirty="0"/>
          </a:p>
        </p:txBody>
      </p:sp>
      <p:sp>
        <p:nvSpPr>
          <p:cNvPr id="7" name="내용 개체 틀 5"/>
          <p:cNvSpPr txBox="1">
            <a:spLocks/>
          </p:cNvSpPr>
          <p:nvPr/>
        </p:nvSpPr>
        <p:spPr>
          <a:xfrm>
            <a:off x="5140030" y="9687534"/>
            <a:ext cx="1873475" cy="40937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2400" i="0" dirty="0">
              <a:solidFill>
                <a:srgbClr val="B35669"/>
              </a:solidFill>
            </a:endParaRPr>
          </a:p>
        </p:txBody>
      </p:sp>
      <p:pic>
        <p:nvPicPr>
          <p:cNvPr id="9" name="내용 개체 틀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865" y="1086571"/>
            <a:ext cx="8402637" cy="2196883"/>
          </a:xfrm>
          <a:prstGeom prst="rect">
            <a:avLst/>
          </a:prstGeom>
        </p:spPr>
      </p:pic>
      <p:pic>
        <p:nvPicPr>
          <p:cNvPr id="12" name="내용 개체 틀 11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149" y="3063419"/>
            <a:ext cx="1285389" cy="1712863"/>
          </a:xfrm>
        </p:spPr>
      </p:pic>
      <p:sp>
        <p:nvSpPr>
          <p:cNvPr id="14" name="TextBox 13"/>
          <p:cNvSpPr txBox="1"/>
          <p:nvPr/>
        </p:nvSpPr>
        <p:spPr>
          <a:xfrm>
            <a:off x="427089" y="4902401"/>
            <a:ext cx="15841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B0F0"/>
                </a:solidFill>
                <a:latin typeface="+mj-lt"/>
              </a:rPr>
              <a:t>Groundtruth</a:t>
            </a:r>
            <a:r>
              <a:rPr lang="en-US" altLang="ko-KR" b="1" dirty="0">
                <a:solidFill>
                  <a:srgbClr val="00B0F0"/>
                </a:solidFill>
                <a:latin typeface="+mj-lt"/>
              </a:rPr>
              <a:t> </a:t>
            </a:r>
          </a:p>
          <a:p>
            <a:r>
              <a:rPr lang="en-US" altLang="ko-KR" b="1" dirty="0">
                <a:solidFill>
                  <a:srgbClr val="00B0F0"/>
                </a:solidFill>
                <a:latin typeface="+mj-lt"/>
              </a:rPr>
              <a:t>human matte</a:t>
            </a:r>
            <a:endParaRPr lang="ko-KR" altLang="en-US" b="1" dirty="0">
              <a:solidFill>
                <a:srgbClr val="00B0F0"/>
              </a:solidFill>
              <a:latin typeface="+mj-lt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7884368" y="1412776"/>
            <a:ext cx="864096" cy="115212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7300648" y="3458063"/>
            <a:ext cx="15121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B0F0"/>
                </a:solidFill>
                <a:latin typeface="+mj-lt"/>
              </a:rPr>
              <a:t>Predicted human matte</a:t>
            </a:r>
            <a:endParaRPr lang="ko-KR" altLang="en-US" b="1" dirty="0">
              <a:solidFill>
                <a:srgbClr val="00B0F0"/>
              </a:solidFill>
              <a:latin typeface="+mj-lt"/>
            </a:endParaRPr>
          </a:p>
        </p:txBody>
      </p:sp>
      <p:cxnSp>
        <p:nvCxnSpPr>
          <p:cNvPr id="18" name="직선 연결선 17"/>
          <p:cNvCxnSpPr>
            <a:stCxn id="15" idx="2"/>
            <a:endCxn id="16" idx="0"/>
          </p:cNvCxnSpPr>
          <p:nvPr/>
        </p:nvCxnSpPr>
        <p:spPr>
          <a:xfrm flipH="1">
            <a:off x="8056732" y="2564904"/>
            <a:ext cx="259684" cy="8931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427089" y="2963933"/>
            <a:ext cx="1495478" cy="190522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화살표 연결선 22"/>
          <p:cNvCxnSpPr/>
          <p:nvPr/>
        </p:nvCxnSpPr>
        <p:spPr>
          <a:xfrm flipV="1">
            <a:off x="1943266" y="2477161"/>
            <a:ext cx="5927577" cy="178719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2795855" y="3979866"/>
            <a:ext cx="37461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i="1" dirty="0">
                <a:solidFill>
                  <a:srgbClr val="FF0000"/>
                </a:solidFill>
                <a:latin typeface="+mj-lt"/>
              </a:rPr>
              <a:t>Calculate difference</a:t>
            </a:r>
          </a:p>
          <a:p>
            <a:r>
              <a:rPr lang="en-US" altLang="ko-KR" b="1" i="1" dirty="0">
                <a:solidFill>
                  <a:srgbClr val="FF0000"/>
                </a:solidFill>
                <a:latin typeface="+mj-lt"/>
              </a:rPr>
              <a:t>-&gt; evaluate model performance</a:t>
            </a:r>
            <a:endParaRPr lang="ko-KR" altLang="en-US" b="1" i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165691" y="980728"/>
            <a:ext cx="8856984" cy="4568004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3593" y="5737606"/>
            <a:ext cx="2181180" cy="1015076"/>
          </a:xfrm>
          <a:prstGeom prst="rect">
            <a:avLst/>
          </a:prstGeom>
        </p:spPr>
      </p:pic>
      <p:cxnSp>
        <p:nvCxnSpPr>
          <p:cNvPr id="32" name="직선 화살표 연결선 31"/>
          <p:cNvCxnSpPr/>
          <p:nvPr/>
        </p:nvCxnSpPr>
        <p:spPr>
          <a:xfrm flipH="1" flipV="1">
            <a:off x="2794949" y="5582567"/>
            <a:ext cx="699140" cy="6924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1028" name="Picture 4" descr="pytorch에 대한 이미지 검색결과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2309" y="5678827"/>
            <a:ext cx="2620507" cy="714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6197502" y="6248605"/>
            <a:ext cx="2840900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>
                <a:solidFill>
                  <a:schemeClr val="tx2">
                    <a:lumMod val="50000"/>
                  </a:schemeClr>
                </a:solidFill>
                <a:latin typeface="+mj-lt"/>
              </a:rPr>
              <a:t>(source: </a:t>
            </a:r>
            <a:r>
              <a:rPr lang="en-US" altLang="ko-KR" sz="1050" dirty="0">
                <a:solidFill>
                  <a:schemeClr val="tx2">
                    <a:lumMod val="50000"/>
                  </a:schemeClr>
                </a:solidFill>
                <a:hlinkClick r:id="rId6"/>
              </a:rPr>
              <a:t>https://github.com/lizhengwei1992/Semantic_Human_Matting</a:t>
            </a:r>
            <a:r>
              <a:rPr lang="en-US" altLang="ko-KR" sz="1050" b="1" dirty="0">
                <a:solidFill>
                  <a:schemeClr val="tx2">
                    <a:lumMod val="50000"/>
                  </a:schemeClr>
                </a:solidFill>
                <a:latin typeface="+mj-lt"/>
              </a:rPr>
              <a:t>)</a:t>
            </a:r>
            <a:endParaRPr lang="ko-KR" altLang="en-US" sz="1050" b="1" dirty="0">
              <a:solidFill>
                <a:schemeClr val="tx2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447599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Box 5"/>
          <p:cNvSpPr txBox="1">
            <a:spLocks noChangeArrowheads="1"/>
          </p:cNvSpPr>
          <p:nvPr/>
        </p:nvSpPr>
        <p:spPr bwMode="auto">
          <a:xfrm>
            <a:off x="2627784" y="3190283"/>
            <a:ext cx="396044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36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+mj-lt"/>
                <a:ea typeface="맑은 고딕" pitchFamily="50" charset="-127"/>
                <a:cs typeface="굴림" pitchFamily="50" charset="-127"/>
              </a:rPr>
              <a:t>Training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/>
              <a:t>Training (In Google Cloud Platform)</a:t>
            </a:r>
            <a:endParaRPr lang="ko-KR" altLang="en-US" sz="3200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3068960"/>
            <a:ext cx="7848872" cy="197167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5229200"/>
            <a:ext cx="7851313" cy="102619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43F1276-4376-4F0D-BAEB-94FB66910917}"/>
              </a:ext>
            </a:extLst>
          </p:cNvPr>
          <p:cNvSpPr txBox="1"/>
          <p:nvPr/>
        </p:nvSpPr>
        <p:spPr>
          <a:xfrm>
            <a:off x="843581" y="1172806"/>
            <a:ext cx="3528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Using </a:t>
            </a:r>
            <a:r>
              <a:rPr lang="en-US" altLang="ko-KR" b="1" dirty="0" err="1">
                <a:solidFill>
                  <a:srgbClr val="B35669"/>
                </a:solidFill>
              </a:rPr>
              <a:t>Pytorch</a:t>
            </a:r>
            <a:r>
              <a:rPr lang="en-US" altLang="ko-KR" b="1" dirty="0">
                <a:solidFill>
                  <a:srgbClr val="B35669"/>
                </a:solidFill>
              </a:rPr>
              <a:t> library</a:t>
            </a:r>
            <a:endParaRPr lang="ko-KR" altLang="en-US" b="1" dirty="0">
              <a:solidFill>
                <a:srgbClr val="B35669"/>
              </a:solidFill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F60D0468-EB94-426C-8CF5-05136E3F5E9A}"/>
              </a:ext>
            </a:extLst>
          </p:cNvPr>
          <p:cNvGrpSpPr/>
          <p:nvPr/>
        </p:nvGrpSpPr>
        <p:grpSpPr>
          <a:xfrm>
            <a:off x="2128238" y="1542138"/>
            <a:ext cx="6168059" cy="916470"/>
            <a:chOff x="1139357" y="1614532"/>
            <a:chExt cx="6168059" cy="91647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2EA5977-2021-4E14-AC8B-DA34C57C81C8}"/>
                </a:ext>
              </a:extLst>
            </p:cNvPr>
            <p:cNvSpPr txBox="1"/>
            <p:nvPr/>
          </p:nvSpPr>
          <p:spPr>
            <a:xfrm>
              <a:off x="1259045" y="1614532"/>
              <a:ext cx="40322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/>
                <a:t>Dataset</a:t>
              </a:r>
              <a:r>
                <a:rPr lang="en-US" altLang="ko-KR" dirty="0"/>
                <a:t>	         : 31707</a:t>
              </a:r>
              <a:endParaRPr lang="ko-KR" altLang="en-US" b="1" dirty="0">
                <a:solidFill>
                  <a:srgbClr val="B35669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E90036E-20B1-43B0-9B79-ED3F48EB60D3}"/>
                </a:ext>
              </a:extLst>
            </p:cNvPr>
            <p:cNvSpPr txBox="1"/>
            <p:nvPr/>
          </p:nvSpPr>
          <p:spPr>
            <a:xfrm>
              <a:off x="3779024" y="1645309"/>
              <a:ext cx="352839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/>
                <a:t>Train(25365) validation (6342)</a:t>
              </a:r>
              <a:endParaRPr lang="ko-KR" altLang="en-US" sz="1400" b="1" dirty="0">
                <a:solidFill>
                  <a:srgbClr val="B35669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A2EDAAD-E19F-4C47-B985-3685EB3D0E51}"/>
                </a:ext>
              </a:extLst>
            </p:cNvPr>
            <p:cNvSpPr txBox="1"/>
            <p:nvPr/>
          </p:nvSpPr>
          <p:spPr>
            <a:xfrm>
              <a:off x="1259045" y="1888101"/>
              <a:ext cx="35283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/>
                <a:t>Learning</a:t>
              </a:r>
              <a:r>
                <a:rPr lang="ko-KR" altLang="en-US" b="1" dirty="0"/>
                <a:t> </a:t>
              </a:r>
              <a:r>
                <a:rPr lang="en-US" altLang="ko-KR" b="1" dirty="0"/>
                <a:t>rate   </a:t>
              </a:r>
              <a:r>
                <a:rPr lang="en-US" altLang="ko-KR" dirty="0"/>
                <a:t>: 0.0005</a:t>
              </a:r>
              <a:endParaRPr lang="ko-KR" altLang="en-US" b="1" dirty="0">
                <a:solidFill>
                  <a:srgbClr val="B35669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88D25E2-E52A-4451-B392-1A3248346CF0}"/>
                </a:ext>
              </a:extLst>
            </p:cNvPr>
            <p:cNvSpPr txBox="1"/>
            <p:nvPr/>
          </p:nvSpPr>
          <p:spPr>
            <a:xfrm>
              <a:off x="1259045" y="2161670"/>
              <a:ext cx="35283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/>
                <a:t>Epoch</a:t>
              </a:r>
              <a:r>
                <a:rPr lang="en-US" altLang="ko-KR" dirty="0"/>
                <a:t> 	         : 100</a:t>
              </a:r>
              <a:endParaRPr lang="ko-KR" altLang="en-US" b="1" dirty="0">
                <a:solidFill>
                  <a:srgbClr val="B35669"/>
                </a:solidFill>
              </a:endParaRPr>
            </a:p>
          </p:txBody>
        </p:sp>
        <p:sp>
          <p:nvSpPr>
            <p:cNvPr id="9" name="왼쪽 대괄호 8">
              <a:extLst>
                <a:ext uri="{FF2B5EF4-FFF2-40B4-BE49-F238E27FC236}">
                  <a16:creationId xmlns:a16="http://schemas.microsoft.com/office/drawing/2014/main" id="{1052FFA1-0E6E-4EAD-9F2D-068081D2A3E4}"/>
                </a:ext>
              </a:extLst>
            </p:cNvPr>
            <p:cNvSpPr/>
            <p:nvPr/>
          </p:nvSpPr>
          <p:spPr>
            <a:xfrm>
              <a:off x="1139357" y="1788439"/>
              <a:ext cx="119688" cy="634245"/>
            </a:xfrm>
            <a:prstGeom prst="leftBracket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A17A9E15-6087-4156-8C02-5B36DC629E91}"/>
              </a:ext>
            </a:extLst>
          </p:cNvPr>
          <p:cNvSpPr txBox="1"/>
          <p:nvPr/>
        </p:nvSpPr>
        <p:spPr>
          <a:xfrm>
            <a:off x="1372154" y="2545740"/>
            <a:ext cx="6552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Apply</a:t>
            </a:r>
            <a:r>
              <a:rPr lang="en-US" altLang="ko-KR" b="1" dirty="0"/>
              <a:t> </a:t>
            </a:r>
            <a:r>
              <a:rPr lang="en-US" altLang="ko-KR" b="1" dirty="0">
                <a:solidFill>
                  <a:srgbClr val="B35669"/>
                </a:solidFill>
              </a:rPr>
              <a:t>Batch normalization</a:t>
            </a:r>
            <a:r>
              <a:rPr lang="en-US" altLang="ko-KR" b="1" dirty="0"/>
              <a:t>,</a:t>
            </a:r>
            <a:r>
              <a:rPr lang="en-US" altLang="ko-KR" b="1" dirty="0">
                <a:solidFill>
                  <a:srgbClr val="B35669"/>
                </a:solidFill>
              </a:rPr>
              <a:t> Dropout</a:t>
            </a:r>
            <a:r>
              <a:rPr lang="en-US" altLang="ko-KR" b="1" dirty="0"/>
              <a:t>,</a:t>
            </a:r>
            <a:r>
              <a:rPr lang="en-US" altLang="ko-KR" b="1" dirty="0">
                <a:solidFill>
                  <a:srgbClr val="B35669"/>
                </a:solidFill>
              </a:rPr>
              <a:t> </a:t>
            </a:r>
            <a:r>
              <a:rPr lang="en-US" altLang="ko-KR" b="1" dirty="0"/>
              <a:t>and</a:t>
            </a:r>
            <a:r>
              <a:rPr lang="en-US" altLang="ko-KR" b="1" dirty="0">
                <a:solidFill>
                  <a:srgbClr val="B35669"/>
                </a:solidFill>
              </a:rPr>
              <a:t> Weight decay </a:t>
            </a:r>
            <a:r>
              <a:rPr lang="en-US" altLang="ko-KR" b="1" dirty="0"/>
              <a:t>to our model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47432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/>
              <a:t>Training Result</a:t>
            </a:r>
            <a:endParaRPr lang="ko-KR" altLang="en-US" sz="3200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395536" y="1052736"/>
            <a:ext cx="8431941" cy="5119464"/>
          </a:xfrm>
        </p:spPr>
        <p:txBody>
          <a:bodyPr/>
          <a:lstStyle/>
          <a:p>
            <a:endParaRPr lang="en-US" altLang="ko-KR" sz="1800" b="1" dirty="0">
              <a:solidFill>
                <a:srgbClr val="00B050"/>
              </a:solidFill>
            </a:endParaRPr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052736"/>
            <a:ext cx="8064896" cy="5733766"/>
          </a:xfrm>
          <a:prstGeom prst="rect">
            <a:avLst/>
          </a:prstGeom>
        </p:spPr>
      </p:pic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F2A2331A-0EC6-489A-B458-0A6FD045738E}"/>
              </a:ext>
            </a:extLst>
          </p:cNvPr>
          <p:cNvSpPr/>
          <p:nvPr/>
        </p:nvSpPr>
        <p:spPr>
          <a:xfrm>
            <a:off x="4226134" y="3717032"/>
            <a:ext cx="3916780" cy="576064"/>
          </a:xfrm>
          <a:prstGeom prst="roundRect">
            <a:avLst/>
          </a:prstGeom>
          <a:solidFill>
            <a:schemeClr val="accent2">
              <a:lumMod val="60000"/>
              <a:lumOff val="40000"/>
              <a:alpha val="3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92534F-D508-47A6-8CFE-B9A63693720C}"/>
              </a:ext>
            </a:extLst>
          </p:cNvPr>
          <p:cNvSpPr txBox="1"/>
          <p:nvPr/>
        </p:nvSpPr>
        <p:spPr>
          <a:xfrm>
            <a:off x="5662141" y="4230915"/>
            <a:ext cx="2592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944657"/>
                </a:solidFill>
              </a:rPr>
              <a:t>Converge</a:t>
            </a:r>
            <a:endParaRPr lang="ko-KR" altLang="en-US" b="1" dirty="0">
              <a:solidFill>
                <a:srgbClr val="94465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73628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/>
              <a:t>Training Result</a:t>
            </a:r>
            <a:endParaRPr lang="ko-KR" altLang="en-US" sz="32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278" y="1620422"/>
            <a:ext cx="3247056" cy="382480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5110" y="1620423"/>
            <a:ext cx="3319890" cy="3824800"/>
          </a:xfrm>
          <a:prstGeom prst="rect">
            <a:avLst/>
          </a:prstGeom>
        </p:spPr>
      </p:pic>
      <p:sp>
        <p:nvSpPr>
          <p:cNvPr id="9" name="오른쪽 화살표 8"/>
          <p:cNvSpPr/>
          <p:nvPr/>
        </p:nvSpPr>
        <p:spPr>
          <a:xfrm>
            <a:off x="4245958" y="3017179"/>
            <a:ext cx="457047" cy="432048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1691680" y="5445223"/>
            <a:ext cx="1224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Input</a:t>
            </a:r>
            <a:endParaRPr lang="ko-KR" altLang="en-US" sz="2400" b="1" dirty="0">
              <a:solidFill>
                <a:schemeClr val="accent4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372200" y="5476000"/>
            <a:ext cx="12241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944657"/>
                </a:solidFill>
                <a:latin typeface="+mj-lt"/>
              </a:rPr>
              <a:t>Output</a:t>
            </a:r>
            <a:endParaRPr lang="ko-KR" altLang="en-US" sz="2000" b="1" dirty="0">
              <a:solidFill>
                <a:srgbClr val="944657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36936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536" y="255828"/>
            <a:ext cx="7661196" cy="796908"/>
          </a:xfrm>
        </p:spPr>
        <p:txBody>
          <a:bodyPr>
            <a:normAutofit/>
          </a:bodyPr>
          <a:lstStyle/>
          <a:p>
            <a:r>
              <a:rPr lang="en-US" altLang="ko-KR" sz="3200" dirty="0"/>
              <a:t>Training Result</a:t>
            </a:r>
            <a:endParaRPr lang="ko-KR" altLang="en-US" sz="3200" dirty="0"/>
          </a:p>
        </p:txBody>
      </p:sp>
      <p:sp>
        <p:nvSpPr>
          <p:cNvPr id="9" name="오른쪽 화살표 8"/>
          <p:cNvSpPr/>
          <p:nvPr/>
        </p:nvSpPr>
        <p:spPr>
          <a:xfrm>
            <a:off x="4255012" y="3159698"/>
            <a:ext cx="457047" cy="432048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EDB2AE5-3CDE-404E-AF68-D9A730B6564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575463"/>
            <a:ext cx="3279830" cy="384962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9FA74CD-3710-40EA-9342-88F4A39BF3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56" y="1575463"/>
            <a:ext cx="3318074" cy="384962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3E15648-1E61-4724-8EAF-25E05B298558}"/>
              </a:ext>
            </a:extLst>
          </p:cNvPr>
          <p:cNvSpPr txBox="1"/>
          <p:nvPr/>
        </p:nvSpPr>
        <p:spPr>
          <a:xfrm>
            <a:off x="1691680" y="5445223"/>
            <a:ext cx="1224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Input</a:t>
            </a:r>
            <a:endParaRPr lang="ko-KR" altLang="en-US" sz="2400" b="1" dirty="0">
              <a:solidFill>
                <a:schemeClr val="accent4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1B29B3-4E1C-4BEC-9F68-976675DE1AE1}"/>
              </a:ext>
            </a:extLst>
          </p:cNvPr>
          <p:cNvSpPr txBox="1"/>
          <p:nvPr/>
        </p:nvSpPr>
        <p:spPr>
          <a:xfrm>
            <a:off x="6300192" y="5476000"/>
            <a:ext cx="12241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944657"/>
                </a:solidFill>
                <a:latin typeface="+mj-lt"/>
              </a:rPr>
              <a:t>Output</a:t>
            </a:r>
            <a:endParaRPr lang="ko-KR" altLang="en-US" sz="2000" b="1" dirty="0">
              <a:solidFill>
                <a:srgbClr val="944657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22007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395536" y="255828"/>
            <a:ext cx="7661196" cy="796908"/>
          </a:xfrm>
        </p:spPr>
        <p:txBody>
          <a:bodyPr>
            <a:normAutofit/>
          </a:bodyPr>
          <a:lstStyle/>
          <a:p>
            <a:r>
              <a:rPr lang="en-US" altLang="ko-KR" sz="3200" dirty="0"/>
              <a:t>Front-end</a:t>
            </a:r>
            <a:endParaRPr lang="ko-KR" altLang="en-US" sz="32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611EC35-7FB7-4DCE-A04F-46BA194DDD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1484784"/>
            <a:ext cx="7812360" cy="467001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395536" y="255828"/>
            <a:ext cx="7661196" cy="796908"/>
          </a:xfrm>
        </p:spPr>
        <p:txBody>
          <a:bodyPr>
            <a:normAutofit/>
          </a:bodyPr>
          <a:lstStyle/>
          <a:p>
            <a:r>
              <a:rPr lang="en-US" altLang="ko-KR" sz="3200" dirty="0"/>
              <a:t>Back-end</a:t>
            </a:r>
            <a:endParaRPr lang="ko-KR" altLang="en-US" sz="3200" dirty="0"/>
          </a:p>
        </p:txBody>
      </p:sp>
      <p:pic>
        <p:nvPicPr>
          <p:cNvPr id="1026" name="Picture 2" descr="python flask 이미지 검색결과">
            <a:extLst>
              <a:ext uri="{FF2B5EF4-FFF2-40B4-BE49-F238E27FC236}">
                <a16:creationId xmlns:a16="http://schemas.microsoft.com/office/drawing/2014/main" id="{1EA5E277-1E15-4756-97F2-6F16852B04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412776"/>
            <a:ext cx="2831976" cy="1769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FB8867D-BD84-40BF-B641-001E3538380D}"/>
              </a:ext>
            </a:extLst>
          </p:cNvPr>
          <p:cNvSpPr txBox="1"/>
          <p:nvPr/>
        </p:nvSpPr>
        <p:spPr>
          <a:xfrm>
            <a:off x="3131840" y="2113102"/>
            <a:ext cx="4608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Web application framework powered by </a:t>
            </a:r>
            <a:r>
              <a:rPr lang="en-US" altLang="ko-KR" b="1" dirty="0"/>
              <a:t>Python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FA046B-460A-42A6-8282-93846B3D75BA}"/>
              </a:ext>
            </a:extLst>
          </p:cNvPr>
          <p:cNvSpPr txBox="1"/>
          <p:nvPr/>
        </p:nvSpPr>
        <p:spPr>
          <a:xfrm>
            <a:off x="827584" y="3811079"/>
            <a:ext cx="46085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944657"/>
                </a:solidFill>
              </a:rPr>
              <a:t>Role of the server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28BDFC12-1AB4-478E-A0CC-63C3F38F78D9}"/>
              </a:ext>
            </a:extLst>
          </p:cNvPr>
          <p:cNvSpPr/>
          <p:nvPr/>
        </p:nvSpPr>
        <p:spPr>
          <a:xfrm>
            <a:off x="1222481" y="4350702"/>
            <a:ext cx="181167" cy="1742594"/>
          </a:xfrm>
          <a:prstGeom prst="roundRect">
            <a:avLst>
              <a:gd name="adj" fmla="val 5956"/>
            </a:avLst>
          </a:prstGeom>
          <a:solidFill>
            <a:srgbClr val="DEC3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9F3A1513-568B-413C-8703-3034EF3EA560}"/>
              </a:ext>
            </a:extLst>
          </p:cNvPr>
          <p:cNvGrpSpPr/>
          <p:nvPr/>
        </p:nvGrpSpPr>
        <p:grpSpPr>
          <a:xfrm>
            <a:off x="1619672" y="4415183"/>
            <a:ext cx="4608512" cy="369332"/>
            <a:chOff x="1619672" y="4487191"/>
            <a:chExt cx="4608512" cy="369332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05985F20-F0A8-4FEC-8DCD-F386E3FFBB56}"/>
                </a:ext>
              </a:extLst>
            </p:cNvPr>
            <p:cNvSpPr/>
            <p:nvPr/>
          </p:nvSpPr>
          <p:spPr>
            <a:xfrm>
              <a:off x="2680939" y="4582728"/>
              <a:ext cx="1008112" cy="210541"/>
            </a:xfrm>
            <a:prstGeom prst="roundRect">
              <a:avLst>
                <a:gd name="adj" fmla="val 5956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ADEF7EB-62A1-4DC2-9DF0-47369F80F1E8}"/>
                </a:ext>
              </a:extLst>
            </p:cNvPr>
            <p:cNvSpPr txBox="1"/>
            <p:nvPr/>
          </p:nvSpPr>
          <p:spPr>
            <a:xfrm>
              <a:off x="1619672" y="4487191"/>
              <a:ext cx="46085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1. Receive </a:t>
              </a:r>
              <a:r>
                <a:rPr lang="en-US" altLang="ko-KR" b="1" dirty="0">
                  <a:solidFill>
                    <a:schemeClr val="accent4">
                      <a:lumMod val="50000"/>
                    </a:schemeClr>
                  </a:solidFill>
                </a:rPr>
                <a:t>image data </a:t>
              </a:r>
              <a:r>
                <a:rPr lang="en-US" altLang="ko-KR" dirty="0"/>
                <a:t>from user</a:t>
              </a:r>
              <a:endParaRPr lang="en-US" altLang="ko-KR" b="1" dirty="0"/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B01B6776-25FD-4E27-ABE9-752F540376B9}"/>
              </a:ext>
            </a:extLst>
          </p:cNvPr>
          <p:cNvGrpSpPr/>
          <p:nvPr/>
        </p:nvGrpSpPr>
        <p:grpSpPr>
          <a:xfrm>
            <a:off x="1619672" y="5579129"/>
            <a:ext cx="6912768" cy="369332"/>
            <a:chOff x="1619672" y="5507940"/>
            <a:chExt cx="6912768" cy="369332"/>
          </a:xfrm>
        </p:grpSpPr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0DCC3D27-1F5E-4849-B5F7-F76FEBD3D9A0}"/>
                </a:ext>
              </a:extLst>
            </p:cNvPr>
            <p:cNvSpPr/>
            <p:nvPr/>
          </p:nvSpPr>
          <p:spPr>
            <a:xfrm>
              <a:off x="2627784" y="5603902"/>
              <a:ext cx="1341797" cy="210541"/>
            </a:xfrm>
            <a:prstGeom prst="roundRect">
              <a:avLst>
                <a:gd name="adj" fmla="val 5956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2C9B890-D94F-44CD-8E5B-0B3970E5C66C}"/>
                </a:ext>
              </a:extLst>
            </p:cNvPr>
            <p:cNvSpPr txBox="1"/>
            <p:nvPr/>
          </p:nvSpPr>
          <p:spPr>
            <a:xfrm>
              <a:off x="1619672" y="5507940"/>
              <a:ext cx="69127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3. Deliver </a:t>
              </a:r>
              <a:r>
                <a:rPr lang="en-US" altLang="ko-KR" b="1" dirty="0">
                  <a:solidFill>
                    <a:schemeClr val="accent4">
                      <a:lumMod val="50000"/>
                    </a:schemeClr>
                  </a:solidFill>
                </a:rPr>
                <a:t>matted images </a:t>
              </a:r>
              <a:r>
                <a:rPr lang="en-US" altLang="ko-KR" dirty="0"/>
                <a:t>to the user as a result of model execution</a:t>
              </a:r>
              <a:endParaRPr lang="en-US" altLang="ko-KR" b="1" dirty="0"/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848239CF-BBFD-4D24-A168-5EAEF389A5D5}"/>
              </a:ext>
            </a:extLst>
          </p:cNvPr>
          <p:cNvGrpSpPr/>
          <p:nvPr/>
        </p:nvGrpSpPr>
        <p:grpSpPr>
          <a:xfrm>
            <a:off x="1619672" y="4909729"/>
            <a:ext cx="6912768" cy="635640"/>
            <a:chOff x="1619672" y="4872300"/>
            <a:chExt cx="6912768" cy="635640"/>
          </a:xfrm>
        </p:grpSpPr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1C2321F2-B885-42E4-9B37-9E65A4D2B32F}"/>
                </a:ext>
              </a:extLst>
            </p:cNvPr>
            <p:cNvSpPr/>
            <p:nvPr/>
          </p:nvSpPr>
          <p:spPr>
            <a:xfrm flipV="1">
              <a:off x="4797451" y="5282783"/>
              <a:ext cx="2448272" cy="173624"/>
            </a:xfrm>
            <a:prstGeom prst="roundRect">
              <a:avLst>
                <a:gd name="adj" fmla="val 5956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9ADA31F-9E50-4B51-8477-56AE1CDC8643}"/>
                </a:ext>
              </a:extLst>
            </p:cNvPr>
            <p:cNvSpPr txBox="1"/>
            <p:nvPr/>
          </p:nvSpPr>
          <p:spPr>
            <a:xfrm>
              <a:off x="1619672" y="4872300"/>
              <a:ext cx="6912768" cy="4062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2. Process the data according to the purpose</a:t>
              </a:r>
              <a:endParaRPr lang="en-US" altLang="ko-KR" b="1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1C6AAEB-5ACC-4400-93C3-17416AD8D2C0}"/>
                </a:ext>
              </a:extLst>
            </p:cNvPr>
            <p:cNvSpPr txBox="1"/>
            <p:nvPr/>
          </p:nvSpPr>
          <p:spPr>
            <a:xfrm>
              <a:off x="4206168" y="5200163"/>
              <a:ext cx="331816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ym typeface="Wingdings" panose="05000000000000000000" pitchFamily="2" charset="2"/>
                </a:rPr>
                <a:t> Run </a:t>
              </a:r>
              <a:r>
                <a:rPr lang="en-US" altLang="ko-KR" sz="1400" b="1" dirty="0">
                  <a:solidFill>
                    <a:schemeClr val="accent4">
                      <a:lumMod val="50000"/>
                    </a:schemeClr>
                  </a:solidFill>
                  <a:sym typeface="Wingdings" panose="05000000000000000000" pitchFamily="2" charset="2"/>
                </a:rPr>
                <a:t>our trained human matting model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173987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6804249" y="4611111"/>
            <a:ext cx="2339752" cy="553998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</a:pPr>
            <a:r>
              <a:rPr lang="en-US" altLang="ko-KR" sz="3000" b="1" dirty="0">
                <a:solidFill>
                  <a:schemeClr val="bg1"/>
                </a:solidFill>
                <a:latin typeface="+mj-lt"/>
                <a:ea typeface="맑은 고딕" pitchFamily="50" charset="-127"/>
                <a:cs typeface="+mj-cs"/>
              </a:rPr>
              <a:t>CONTENTS</a:t>
            </a:r>
            <a:endParaRPr lang="ko-KR" altLang="en-US" sz="3000" b="1" dirty="0">
              <a:solidFill>
                <a:schemeClr val="bg1"/>
              </a:solidFill>
              <a:latin typeface="+mj-lt"/>
              <a:ea typeface="맑은 고딕" pitchFamily="50" charset="-127"/>
              <a:cs typeface="+mj-cs"/>
            </a:endParaRPr>
          </a:p>
        </p:txBody>
      </p:sp>
      <p:grpSp>
        <p:nvGrpSpPr>
          <p:cNvPr id="26" name="그룹 25"/>
          <p:cNvGrpSpPr/>
          <p:nvPr/>
        </p:nvGrpSpPr>
        <p:grpSpPr>
          <a:xfrm>
            <a:off x="1835696" y="980728"/>
            <a:ext cx="3859372" cy="576064"/>
            <a:chOff x="1576724" y="1071221"/>
            <a:chExt cx="3859372" cy="576064"/>
          </a:xfrm>
        </p:grpSpPr>
        <p:sp>
          <p:nvSpPr>
            <p:cNvPr id="21" name="타원 20"/>
            <p:cNvSpPr/>
            <p:nvPr/>
          </p:nvSpPr>
          <p:spPr>
            <a:xfrm>
              <a:off x="1576724" y="1071221"/>
              <a:ext cx="576064" cy="576064"/>
            </a:xfrm>
            <a:prstGeom prst="ellipse">
              <a:avLst/>
            </a:prstGeom>
            <a:solidFill>
              <a:srgbClr val="EBBF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+mj-lt"/>
                <a:ea typeface="맑은 고딕" pitchFamily="50" charset="-127"/>
              </a:endParaRPr>
            </a:p>
          </p:txBody>
        </p:sp>
        <p:sp>
          <p:nvSpPr>
            <p:cNvPr id="18" name="Text Box 5"/>
            <p:cNvSpPr txBox="1">
              <a:spLocks noChangeArrowheads="1"/>
            </p:cNvSpPr>
            <p:nvPr/>
          </p:nvSpPr>
          <p:spPr bwMode="auto">
            <a:xfrm>
              <a:off x="2319410" y="1125668"/>
              <a:ext cx="2952750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altLang="ko-KR" sz="1400" b="1" dirty="0" smtClean="0">
                  <a:solidFill>
                    <a:schemeClr val="bg1">
                      <a:lumMod val="65000"/>
                    </a:schemeClr>
                  </a:solidFill>
                  <a:latin typeface="+mj-lt"/>
                  <a:ea typeface="맑은 고딕" pitchFamily="50" charset="-127"/>
                </a:rPr>
                <a:t>What is the human Matting?</a:t>
              </a:r>
              <a:endParaRPr lang="en-US" altLang="ko-KR" sz="1400" b="1" dirty="0">
                <a:solidFill>
                  <a:schemeClr val="bg1">
                    <a:lumMod val="65000"/>
                  </a:schemeClr>
                </a:solidFill>
                <a:latin typeface="+mj-lt"/>
                <a:ea typeface="맑은 고딕" pitchFamily="50" charset="-127"/>
              </a:endParaRPr>
            </a:p>
          </p:txBody>
        </p:sp>
        <p:sp>
          <p:nvSpPr>
            <p:cNvPr id="19" name="Text Box 11"/>
            <p:cNvSpPr txBox="1">
              <a:spLocks noChangeArrowheads="1"/>
            </p:cNvSpPr>
            <p:nvPr/>
          </p:nvSpPr>
          <p:spPr bwMode="auto">
            <a:xfrm>
              <a:off x="2267446" y="1310533"/>
              <a:ext cx="3168650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>
                <a:lnSpc>
                  <a:spcPts val="1200"/>
                </a:lnSpc>
                <a:defRPr/>
              </a:pPr>
              <a:endPara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20" name="TextBox 13"/>
            <p:cNvSpPr txBox="1">
              <a:spLocks noChangeArrowheads="1"/>
            </p:cNvSpPr>
            <p:nvPr/>
          </p:nvSpPr>
          <p:spPr bwMode="auto">
            <a:xfrm>
              <a:off x="1594397" y="1111201"/>
              <a:ext cx="508473" cy="4770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2500" b="1" dirty="0">
                  <a:solidFill>
                    <a:schemeClr val="bg1"/>
                  </a:solidFill>
                  <a:latin typeface="+mj-lt"/>
                  <a:ea typeface="맑은 고딕" pitchFamily="50" charset="-127"/>
                  <a:cs typeface="+mj-cs"/>
                </a:rPr>
                <a:t>01</a:t>
              </a:r>
              <a:endParaRPr lang="ko-KR" altLang="en-US" sz="2500" b="1" dirty="0">
                <a:solidFill>
                  <a:schemeClr val="bg1"/>
                </a:solidFill>
                <a:latin typeface="+mj-lt"/>
                <a:ea typeface="맑은 고딕" pitchFamily="50" charset="-127"/>
                <a:cs typeface="+mj-cs"/>
              </a:endParaRPr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1830474" y="2738737"/>
            <a:ext cx="3990340" cy="576064"/>
            <a:chOff x="1576724" y="2103385"/>
            <a:chExt cx="3624881" cy="576064"/>
          </a:xfrm>
        </p:grpSpPr>
        <p:sp>
          <p:nvSpPr>
            <p:cNvPr id="23" name="타원 22"/>
            <p:cNvSpPr/>
            <p:nvPr/>
          </p:nvSpPr>
          <p:spPr>
            <a:xfrm>
              <a:off x="1576724" y="2103385"/>
              <a:ext cx="576064" cy="576064"/>
            </a:xfrm>
            <a:prstGeom prst="ellipse">
              <a:avLst/>
            </a:prstGeom>
            <a:solidFill>
              <a:srgbClr val="F3CD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+mj-lt"/>
                <a:ea typeface="맑은 고딕" pitchFamily="50" charset="-127"/>
              </a:endParaRPr>
            </a:p>
          </p:txBody>
        </p:sp>
        <p:sp>
          <p:nvSpPr>
            <p:cNvPr id="32" name="Text Box 5"/>
            <p:cNvSpPr txBox="1">
              <a:spLocks noChangeArrowheads="1"/>
            </p:cNvSpPr>
            <p:nvPr/>
          </p:nvSpPr>
          <p:spPr bwMode="auto">
            <a:xfrm>
              <a:off x="2267447" y="2165268"/>
              <a:ext cx="2934158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1400" b="1" dirty="0">
                  <a:solidFill>
                    <a:schemeClr val="bg1">
                      <a:lumMod val="65000"/>
                    </a:schemeClr>
                  </a:solidFill>
                  <a:latin typeface="+mj-lt"/>
                  <a:ea typeface="맑은 고딕" pitchFamily="50" charset="-127"/>
                </a:rPr>
                <a:t>Front-End</a:t>
              </a:r>
            </a:p>
          </p:txBody>
        </p:sp>
        <p:sp>
          <p:nvSpPr>
            <p:cNvPr id="33" name="Text Box 11"/>
            <p:cNvSpPr txBox="1">
              <a:spLocks noChangeArrowheads="1"/>
            </p:cNvSpPr>
            <p:nvPr/>
          </p:nvSpPr>
          <p:spPr bwMode="auto">
            <a:xfrm>
              <a:off x="2267446" y="2385637"/>
              <a:ext cx="2906998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anchor="ctr">
              <a:spAutoFit/>
            </a:bodyPr>
            <a:lstStyle/>
            <a:p>
              <a:pPr>
                <a:lnSpc>
                  <a:spcPts val="1200"/>
                </a:lnSpc>
                <a:defRPr/>
              </a:pPr>
              <a:endPara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35" name="TextBox 13"/>
            <p:cNvSpPr txBox="1">
              <a:spLocks noChangeArrowheads="1"/>
            </p:cNvSpPr>
            <p:nvPr/>
          </p:nvSpPr>
          <p:spPr bwMode="auto">
            <a:xfrm>
              <a:off x="1594397" y="2143365"/>
              <a:ext cx="508473" cy="4770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500" b="1" dirty="0">
                  <a:solidFill>
                    <a:schemeClr val="bg1"/>
                  </a:solidFill>
                  <a:latin typeface="+mj-lt"/>
                  <a:ea typeface="맑은 고딕" pitchFamily="50" charset="-127"/>
                  <a:cs typeface="+mj-cs"/>
                </a:rPr>
                <a:t>02</a:t>
              </a:r>
              <a:endParaRPr lang="ko-KR" altLang="en-US" sz="2500" b="1" dirty="0">
                <a:solidFill>
                  <a:schemeClr val="bg1"/>
                </a:solidFill>
                <a:latin typeface="+mj-lt"/>
                <a:ea typeface="맑은 고딕" pitchFamily="50" charset="-127"/>
                <a:cs typeface="+mj-cs"/>
              </a:endParaRPr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1830474" y="3634059"/>
            <a:ext cx="3859372" cy="576064"/>
            <a:chOff x="1576724" y="3135549"/>
            <a:chExt cx="3859372" cy="576064"/>
          </a:xfrm>
        </p:grpSpPr>
        <p:sp>
          <p:nvSpPr>
            <p:cNvPr id="22" name="타원 21"/>
            <p:cNvSpPr/>
            <p:nvPr/>
          </p:nvSpPr>
          <p:spPr>
            <a:xfrm>
              <a:off x="1576724" y="3135549"/>
              <a:ext cx="576064" cy="576064"/>
            </a:xfrm>
            <a:prstGeom prst="ellipse">
              <a:avLst/>
            </a:prstGeom>
            <a:solidFill>
              <a:srgbClr val="CFC8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+mj-lt"/>
                <a:ea typeface="맑은 고딕" pitchFamily="50" charset="-127"/>
              </a:endParaRPr>
            </a:p>
          </p:txBody>
        </p:sp>
        <p:sp>
          <p:nvSpPr>
            <p:cNvPr id="38" name="Text Box 5"/>
            <p:cNvSpPr txBox="1">
              <a:spLocks noChangeArrowheads="1"/>
            </p:cNvSpPr>
            <p:nvPr/>
          </p:nvSpPr>
          <p:spPr bwMode="auto">
            <a:xfrm>
              <a:off x="2319410" y="3254063"/>
              <a:ext cx="2952750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altLang="ko-KR" sz="1400" b="1" dirty="0">
                  <a:solidFill>
                    <a:schemeClr val="bg1">
                      <a:lumMod val="65000"/>
                    </a:schemeClr>
                  </a:solidFill>
                  <a:latin typeface="+mj-lt"/>
                  <a:ea typeface="맑은 고딕" pitchFamily="50" charset="-127"/>
                </a:rPr>
                <a:t>Back-End</a:t>
              </a:r>
            </a:p>
          </p:txBody>
        </p:sp>
        <p:sp>
          <p:nvSpPr>
            <p:cNvPr id="39" name="Text Box 11"/>
            <p:cNvSpPr txBox="1">
              <a:spLocks noChangeArrowheads="1"/>
            </p:cNvSpPr>
            <p:nvPr/>
          </p:nvSpPr>
          <p:spPr bwMode="auto">
            <a:xfrm>
              <a:off x="2267446" y="3417801"/>
              <a:ext cx="3168650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>
                <a:lnSpc>
                  <a:spcPts val="1200"/>
                </a:lnSpc>
                <a:defRPr/>
              </a:pPr>
              <a:endPara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40" name="TextBox 13"/>
            <p:cNvSpPr txBox="1">
              <a:spLocks noChangeArrowheads="1"/>
            </p:cNvSpPr>
            <p:nvPr/>
          </p:nvSpPr>
          <p:spPr bwMode="auto">
            <a:xfrm>
              <a:off x="1594397" y="3175529"/>
              <a:ext cx="508473" cy="4770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500" b="1" dirty="0">
                  <a:solidFill>
                    <a:schemeClr val="bg1"/>
                  </a:solidFill>
                  <a:latin typeface="+mj-lt"/>
                  <a:ea typeface="맑은 고딕" pitchFamily="50" charset="-127"/>
                  <a:cs typeface="+mj-cs"/>
                </a:rPr>
                <a:t>03</a:t>
              </a:r>
              <a:endParaRPr lang="ko-KR" altLang="en-US" sz="2500" b="1" dirty="0">
                <a:solidFill>
                  <a:schemeClr val="bg1"/>
                </a:solidFill>
                <a:latin typeface="+mj-lt"/>
                <a:ea typeface="맑은 고딕" pitchFamily="50" charset="-127"/>
                <a:cs typeface="+mj-cs"/>
              </a:endParaRPr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1848147" y="4562185"/>
            <a:ext cx="3859372" cy="576064"/>
            <a:chOff x="1576724" y="4167713"/>
            <a:chExt cx="3859372" cy="576064"/>
          </a:xfrm>
        </p:grpSpPr>
        <p:sp>
          <p:nvSpPr>
            <p:cNvPr id="24" name="타원 23"/>
            <p:cNvSpPr/>
            <p:nvPr/>
          </p:nvSpPr>
          <p:spPr>
            <a:xfrm>
              <a:off x="1576724" y="4167713"/>
              <a:ext cx="576064" cy="576064"/>
            </a:xfrm>
            <a:prstGeom prst="ellipse">
              <a:avLst/>
            </a:prstGeom>
            <a:solidFill>
              <a:srgbClr val="F3CD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+mj-lt"/>
                <a:ea typeface="맑은 고딕" pitchFamily="50" charset="-127"/>
              </a:endParaRPr>
            </a:p>
          </p:txBody>
        </p:sp>
        <p:sp>
          <p:nvSpPr>
            <p:cNvPr id="43" name="Text Box 5"/>
            <p:cNvSpPr txBox="1">
              <a:spLocks noChangeArrowheads="1"/>
            </p:cNvSpPr>
            <p:nvPr/>
          </p:nvSpPr>
          <p:spPr bwMode="auto">
            <a:xfrm>
              <a:off x="2249773" y="4282700"/>
              <a:ext cx="2952750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altLang="ko-KR" sz="1400" b="1" dirty="0">
                  <a:solidFill>
                    <a:schemeClr val="bg1">
                      <a:lumMod val="65000"/>
                    </a:schemeClr>
                  </a:solidFill>
                  <a:latin typeface="+mj-lt"/>
                  <a:ea typeface="맑은 고딕" pitchFamily="50" charset="-127"/>
                </a:rPr>
                <a:t> Overall Process</a:t>
              </a:r>
            </a:p>
          </p:txBody>
        </p:sp>
        <p:sp>
          <p:nvSpPr>
            <p:cNvPr id="44" name="Text Box 11"/>
            <p:cNvSpPr txBox="1">
              <a:spLocks noChangeArrowheads="1"/>
            </p:cNvSpPr>
            <p:nvPr/>
          </p:nvSpPr>
          <p:spPr bwMode="auto">
            <a:xfrm>
              <a:off x="2267446" y="4449965"/>
              <a:ext cx="3168650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>
                <a:lnSpc>
                  <a:spcPts val="1200"/>
                </a:lnSpc>
                <a:defRPr/>
              </a:pPr>
              <a:endPara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45" name="TextBox 13"/>
            <p:cNvSpPr txBox="1">
              <a:spLocks noChangeArrowheads="1"/>
            </p:cNvSpPr>
            <p:nvPr/>
          </p:nvSpPr>
          <p:spPr bwMode="auto">
            <a:xfrm>
              <a:off x="1594397" y="4207693"/>
              <a:ext cx="508473" cy="4770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500" b="1" dirty="0">
                  <a:solidFill>
                    <a:schemeClr val="bg1"/>
                  </a:solidFill>
                  <a:latin typeface="+mj-lt"/>
                  <a:ea typeface="맑은 고딕" pitchFamily="50" charset="-127"/>
                  <a:cs typeface="+mj-cs"/>
                </a:rPr>
                <a:t>04</a:t>
              </a:r>
              <a:endParaRPr lang="ko-KR" altLang="en-US" sz="2500" b="1" dirty="0">
                <a:solidFill>
                  <a:schemeClr val="bg1"/>
                </a:solidFill>
                <a:latin typeface="+mj-lt"/>
                <a:ea typeface="맑은 고딕" pitchFamily="50" charset="-127"/>
                <a:cs typeface="+mj-cs"/>
              </a:endParaRPr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1865820" y="5433825"/>
            <a:ext cx="3859372" cy="576064"/>
            <a:chOff x="1576724" y="4167713"/>
            <a:chExt cx="3859372" cy="576064"/>
          </a:xfrm>
        </p:grpSpPr>
        <p:sp>
          <p:nvSpPr>
            <p:cNvPr id="31" name="타원 30"/>
            <p:cNvSpPr/>
            <p:nvPr/>
          </p:nvSpPr>
          <p:spPr>
            <a:xfrm>
              <a:off x="1576724" y="4167713"/>
              <a:ext cx="576064" cy="576064"/>
            </a:xfrm>
            <a:prstGeom prst="ellipse">
              <a:avLst/>
            </a:prstGeom>
            <a:solidFill>
              <a:srgbClr val="F3CD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+mj-lt"/>
                <a:ea typeface="맑은 고딕" pitchFamily="50" charset="-127"/>
              </a:endParaRPr>
            </a:p>
          </p:txBody>
        </p:sp>
        <p:sp>
          <p:nvSpPr>
            <p:cNvPr id="34" name="Text Box 5"/>
            <p:cNvSpPr txBox="1">
              <a:spLocks noChangeArrowheads="1"/>
            </p:cNvSpPr>
            <p:nvPr/>
          </p:nvSpPr>
          <p:spPr bwMode="auto">
            <a:xfrm>
              <a:off x="2319410" y="4286125"/>
              <a:ext cx="2952750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altLang="ko-KR" sz="1400" b="1" dirty="0">
                  <a:solidFill>
                    <a:schemeClr val="bg1">
                      <a:lumMod val="65000"/>
                    </a:schemeClr>
                  </a:solidFill>
                  <a:latin typeface="+mj-lt"/>
                  <a:ea typeface="맑은 고딕" pitchFamily="50" charset="-127"/>
                </a:rPr>
                <a:t>Future Work</a:t>
              </a:r>
            </a:p>
          </p:txBody>
        </p:sp>
        <p:sp>
          <p:nvSpPr>
            <p:cNvPr id="36" name="Text Box 11"/>
            <p:cNvSpPr txBox="1">
              <a:spLocks noChangeArrowheads="1"/>
            </p:cNvSpPr>
            <p:nvPr/>
          </p:nvSpPr>
          <p:spPr bwMode="auto">
            <a:xfrm>
              <a:off x="2267446" y="4449965"/>
              <a:ext cx="3168650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>
                <a:lnSpc>
                  <a:spcPts val="1200"/>
                </a:lnSpc>
                <a:defRPr/>
              </a:pPr>
              <a:endPara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37" name="TextBox 13"/>
            <p:cNvSpPr txBox="1">
              <a:spLocks noChangeArrowheads="1"/>
            </p:cNvSpPr>
            <p:nvPr/>
          </p:nvSpPr>
          <p:spPr bwMode="auto">
            <a:xfrm>
              <a:off x="1594397" y="4207693"/>
              <a:ext cx="508473" cy="4770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500" b="1" dirty="0">
                  <a:solidFill>
                    <a:schemeClr val="bg1"/>
                  </a:solidFill>
                  <a:latin typeface="+mj-lt"/>
                  <a:ea typeface="맑은 고딕" pitchFamily="50" charset="-127"/>
                  <a:cs typeface="+mj-cs"/>
                </a:rPr>
                <a:t>05</a:t>
              </a:r>
              <a:endParaRPr lang="ko-KR" altLang="en-US" sz="2500" b="1" dirty="0">
                <a:solidFill>
                  <a:schemeClr val="bg1"/>
                </a:solidFill>
                <a:latin typeface="+mj-lt"/>
                <a:ea typeface="맑은 고딕" pitchFamily="50" charset="-127"/>
                <a:cs typeface="+mj-cs"/>
              </a:endParaRPr>
            </a:p>
          </p:txBody>
        </p:sp>
      </p:grpSp>
      <p:grpSp>
        <p:nvGrpSpPr>
          <p:cNvPr id="49" name="그룹 48"/>
          <p:cNvGrpSpPr/>
          <p:nvPr/>
        </p:nvGrpSpPr>
        <p:grpSpPr>
          <a:xfrm>
            <a:off x="1830474" y="1871453"/>
            <a:ext cx="3859372" cy="576064"/>
            <a:chOff x="1576724" y="1071221"/>
            <a:chExt cx="3859372" cy="576064"/>
          </a:xfrm>
        </p:grpSpPr>
        <p:sp>
          <p:nvSpPr>
            <p:cNvPr id="50" name="타원 49"/>
            <p:cNvSpPr/>
            <p:nvPr/>
          </p:nvSpPr>
          <p:spPr>
            <a:xfrm>
              <a:off x="1576724" y="1071221"/>
              <a:ext cx="576064" cy="576064"/>
            </a:xfrm>
            <a:prstGeom prst="ellipse">
              <a:avLst/>
            </a:prstGeom>
            <a:solidFill>
              <a:srgbClr val="EBBF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+mj-lt"/>
                <a:ea typeface="맑은 고딕" pitchFamily="50" charset="-127"/>
              </a:endParaRPr>
            </a:p>
          </p:txBody>
        </p:sp>
        <p:sp>
          <p:nvSpPr>
            <p:cNvPr id="51" name="Text Box 5"/>
            <p:cNvSpPr txBox="1">
              <a:spLocks noChangeArrowheads="1"/>
            </p:cNvSpPr>
            <p:nvPr/>
          </p:nvSpPr>
          <p:spPr bwMode="auto">
            <a:xfrm>
              <a:off x="2319410" y="1125668"/>
              <a:ext cx="2952750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altLang="ko-KR" sz="1400" b="1" dirty="0">
                  <a:solidFill>
                    <a:schemeClr val="bg1">
                      <a:lumMod val="65000"/>
                    </a:schemeClr>
                  </a:solidFill>
                  <a:latin typeface="+mj-lt"/>
                  <a:ea typeface="맑은 고딕" pitchFamily="50" charset="-127"/>
                </a:rPr>
                <a:t>Training</a:t>
              </a:r>
            </a:p>
          </p:txBody>
        </p:sp>
        <p:sp>
          <p:nvSpPr>
            <p:cNvPr id="52" name="Text Box 11"/>
            <p:cNvSpPr txBox="1">
              <a:spLocks noChangeArrowheads="1"/>
            </p:cNvSpPr>
            <p:nvPr/>
          </p:nvSpPr>
          <p:spPr bwMode="auto">
            <a:xfrm>
              <a:off x="2267446" y="1310533"/>
              <a:ext cx="3168650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>
                <a:lnSpc>
                  <a:spcPts val="1200"/>
                </a:lnSpc>
                <a:defRPr/>
              </a:pPr>
              <a:endPara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53" name="TextBox 13"/>
            <p:cNvSpPr txBox="1">
              <a:spLocks noChangeArrowheads="1"/>
            </p:cNvSpPr>
            <p:nvPr/>
          </p:nvSpPr>
          <p:spPr bwMode="auto">
            <a:xfrm>
              <a:off x="1594397" y="1111201"/>
              <a:ext cx="508473" cy="4770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2500" b="1" dirty="0" smtClean="0">
                  <a:solidFill>
                    <a:schemeClr val="bg1"/>
                  </a:solidFill>
                  <a:latin typeface="+mj-lt"/>
                  <a:ea typeface="맑은 고딕" pitchFamily="50" charset="-127"/>
                  <a:cs typeface="+mj-cs"/>
                </a:rPr>
                <a:t>02</a:t>
              </a:r>
              <a:endParaRPr lang="ko-KR" altLang="en-US" sz="2500" b="1" dirty="0">
                <a:solidFill>
                  <a:schemeClr val="bg1"/>
                </a:solidFill>
                <a:latin typeface="+mj-lt"/>
                <a:ea typeface="맑은 고딕" pitchFamily="50" charset="-127"/>
                <a:cs typeface="+mj-cs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395536" y="255828"/>
            <a:ext cx="7661196" cy="796908"/>
          </a:xfrm>
        </p:spPr>
        <p:txBody>
          <a:bodyPr>
            <a:normAutofit/>
          </a:bodyPr>
          <a:lstStyle/>
          <a:p>
            <a:r>
              <a:rPr lang="en-US" altLang="ko-KR" sz="3200" dirty="0"/>
              <a:t>Overall Process</a:t>
            </a:r>
            <a:endParaRPr lang="ko-KR" altLang="en-US" sz="3200" dirty="0"/>
          </a:p>
        </p:txBody>
      </p:sp>
      <p:sp>
        <p:nvSpPr>
          <p:cNvPr id="7" name="내용 개체 틀 5"/>
          <p:cNvSpPr txBox="1">
            <a:spLocks/>
          </p:cNvSpPr>
          <p:nvPr/>
        </p:nvSpPr>
        <p:spPr>
          <a:xfrm>
            <a:off x="467656" y="1539023"/>
            <a:ext cx="8402525" cy="48816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2400" i="0" dirty="0">
              <a:solidFill>
                <a:srgbClr val="B35669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5A06A4-EC4A-4E76-AF15-C4681F16F56D}"/>
              </a:ext>
            </a:extLst>
          </p:cNvPr>
          <p:cNvSpPr txBox="1"/>
          <p:nvPr/>
        </p:nvSpPr>
        <p:spPr>
          <a:xfrm>
            <a:off x="1295635" y="3765779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Submit a image</a:t>
            </a:r>
            <a:endParaRPr lang="ko-KR" altLang="en-US" b="1" dirty="0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0894B15B-8481-44BA-8352-7E0694E2C68F}"/>
              </a:ext>
            </a:extLst>
          </p:cNvPr>
          <p:cNvSpPr/>
          <p:nvPr/>
        </p:nvSpPr>
        <p:spPr>
          <a:xfrm>
            <a:off x="539551" y="1763275"/>
            <a:ext cx="3168352" cy="1998455"/>
          </a:xfrm>
          <a:prstGeom prst="roundRect">
            <a:avLst>
              <a:gd name="adj" fmla="val 3222"/>
            </a:avLst>
          </a:prstGeom>
          <a:solidFill>
            <a:schemeClr val="bg1">
              <a:lumMod val="95000"/>
            </a:schemeClr>
          </a:solidFill>
          <a:ln>
            <a:solidFill>
              <a:srgbClr val="E3C5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CFB6A58-9C9D-4CD7-9E61-4742F955A0CD}"/>
              </a:ext>
            </a:extLst>
          </p:cNvPr>
          <p:cNvSpPr txBox="1"/>
          <p:nvPr/>
        </p:nvSpPr>
        <p:spPr>
          <a:xfrm>
            <a:off x="1805691" y="1369237"/>
            <a:ext cx="7373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94465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Web</a:t>
            </a:r>
            <a:endParaRPr lang="ko-KR" altLang="en-US" sz="2000" b="1" dirty="0">
              <a:solidFill>
                <a:srgbClr val="944657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0" name="그림 19" descr="사람, 표지판, 여자, 의류이(가) 표시된 사진&#10;&#10;자동 생성된 설명">
            <a:extLst>
              <a:ext uri="{FF2B5EF4-FFF2-40B4-BE49-F238E27FC236}">
                <a16:creationId xmlns:a16="http://schemas.microsoft.com/office/drawing/2014/main" id="{A2BEC5D0-CEC3-4F85-BA0A-57FB7A0C192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121" y="1953020"/>
            <a:ext cx="1141890" cy="1522520"/>
          </a:xfrm>
          <a:prstGeom prst="rect">
            <a:avLst/>
          </a:prstGeom>
        </p:spPr>
      </p:pic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974EF37C-C107-4669-8AEA-1E572AD3EC93}"/>
              </a:ext>
            </a:extLst>
          </p:cNvPr>
          <p:cNvSpPr/>
          <p:nvPr/>
        </p:nvSpPr>
        <p:spPr>
          <a:xfrm>
            <a:off x="2376574" y="2559751"/>
            <a:ext cx="792088" cy="369332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submit</a:t>
            </a:r>
            <a:endParaRPr lang="ko-KR" altLang="en-US" sz="14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E9EF29F-E99A-49DF-92D4-04E0A9DF5E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576" y="2109522"/>
            <a:ext cx="2664296" cy="1305959"/>
          </a:xfrm>
          <a:prstGeom prst="rect">
            <a:avLst/>
          </a:prstGeom>
        </p:spPr>
      </p:pic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DF8E0381-5825-431F-82BA-25E6CEDEAA3C}"/>
              </a:ext>
            </a:extLst>
          </p:cNvPr>
          <p:cNvSpPr/>
          <p:nvPr/>
        </p:nvSpPr>
        <p:spPr>
          <a:xfrm>
            <a:off x="1553632" y="2559751"/>
            <a:ext cx="360040" cy="492709"/>
          </a:xfrm>
          <a:prstGeom prst="roundRect">
            <a:avLst>
              <a:gd name="adj" fmla="val 0"/>
            </a:avLst>
          </a:prstGeom>
          <a:solidFill>
            <a:srgbClr val="A6A6A6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90A5785C-F67B-4089-B19E-9A7D103D071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582962" flipH="1" flipV="1">
            <a:off x="1770204" y="2933614"/>
            <a:ext cx="213291" cy="213291"/>
          </a:xfrm>
          <a:prstGeom prst="rect">
            <a:avLst/>
          </a:prstGeom>
        </p:spPr>
      </p:pic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83DDB87A-39DE-43C6-B5E2-1BBD0317518F}"/>
              </a:ext>
            </a:extLst>
          </p:cNvPr>
          <p:cNvCxnSpPr>
            <a:cxnSpLocks/>
          </p:cNvCxnSpPr>
          <p:nvPr/>
        </p:nvCxnSpPr>
        <p:spPr>
          <a:xfrm>
            <a:off x="3707903" y="1862550"/>
            <a:ext cx="1656185" cy="246972"/>
          </a:xfrm>
          <a:prstGeom prst="line">
            <a:avLst/>
          </a:prstGeom>
          <a:ln w="38100">
            <a:solidFill>
              <a:srgbClr val="94465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10C6D4CF-A103-4E0A-9D2A-B0EEF24B51A1}"/>
              </a:ext>
            </a:extLst>
          </p:cNvPr>
          <p:cNvGrpSpPr/>
          <p:nvPr/>
        </p:nvGrpSpPr>
        <p:grpSpPr>
          <a:xfrm>
            <a:off x="5508104" y="1338968"/>
            <a:ext cx="3594798" cy="3347241"/>
            <a:chOff x="5508104" y="1338968"/>
            <a:chExt cx="3594798" cy="3347241"/>
          </a:xfrm>
        </p:grpSpPr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F9FE696E-E9A2-4DB1-B514-164B10387795}"/>
                </a:ext>
              </a:extLst>
            </p:cNvPr>
            <p:cNvGrpSpPr/>
            <p:nvPr/>
          </p:nvGrpSpPr>
          <p:grpSpPr>
            <a:xfrm>
              <a:off x="8105996" y="2560052"/>
              <a:ext cx="996906" cy="461665"/>
              <a:chOff x="7945170" y="2590795"/>
              <a:chExt cx="996906" cy="461665"/>
            </a:xfrm>
          </p:grpSpPr>
          <p:sp>
            <p:nvSpPr>
              <p:cNvPr id="28" name="말풍선: 모서리가 둥근 사각형 27">
                <a:extLst>
                  <a:ext uri="{FF2B5EF4-FFF2-40B4-BE49-F238E27FC236}">
                    <a16:creationId xmlns:a16="http://schemas.microsoft.com/office/drawing/2014/main" id="{82E55569-881E-4728-A083-5B09DCB2EA9C}"/>
                  </a:ext>
                </a:extLst>
              </p:cNvPr>
              <p:cNvSpPr/>
              <p:nvPr/>
            </p:nvSpPr>
            <p:spPr>
              <a:xfrm>
                <a:off x="7945170" y="2621439"/>
                <a:ext cx="886508" cy="431021"/>
              </a:xfrm>
              <a:prstGeom prst="wedgeRoundRectCallout">
                <a:avLst>
                  <a:gd name="adj1" fmla="val -67783"/>
                  <a:gd name="adj2" fmla="val 31534"/>
                  <a:gd name="adj3" fmla="val 16667"/>
                </a:avLst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C9FA419-81B0-4D9B-AC54-722DDEBD96A8}"/>
                  </a:ext>
                </a:extLst>
              </p:cNvPr>
              <p:cNvSpPr txBox="1"/>
              <p:nvPr/>
            </p:nvSpPr>
            <p:spPr>
              <a:xfrm>
                <a:off x="8005972" y="2590795"/>
                <a:ext cx="93610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bg1"/>
                    </a:solidFill>
                  </a:rPr>
                  <a:t>Resize</a:t>
                </a:r>
                <a:br>
                  <a:rPr lang="en-US" altLang="ko-KR" sz="1200" dirty="0">
                    <a:solidFill>
                      <a:schemeClr val="bg1"/>
                    </a:solidFill>
                  </a:rPr>
                </a:br>
                <a:r>
                  <a:rPr lang="en-US" altLang="ko-KR" sz="1200" dirty="0" err="1">
                    <a:solidFill>
                      <a:schemeClr val="bg1"/>
                    </a:solidFill>
                  </a:rPr>
                  <a:t>cvtColor</a:t>
                </a:r>
                <a:r>
                  <a:rPr lang="en-US" altLang="ko-KR" sz="1200" dirty="0">
                    <a:solidFill>
                      <a:schemeClr val="bg1"/>
                    </a:solidFill>
                  </a:rPr>
                  <a:t> …</a:t>
                </a:r>
              </a:p>
            </p:txBody>
          </p:sp>
        </p:grpSp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5C8CEB0A-DF49-4593-8CB9-2C4518769A6A}"/>
                </a:ext>
              </a:extLst>
            </p:cNvPr>
            <p:cNvGrpSpPr/>
            <p:nvPr/>
          </p:nvGrpSpPr>
          <p:grpSpPr>
            <a:xfrm>
              <a:off x="5508104" y="1338968"/>
              <a:ext cx="3515298" cy="3347241"/>
              <a:chOff x="5508104" y="1338968"/>
              <a:chExt cx="3515298" cy="3347241"/>
            </a:xfrm>
          </p:grpSpPr>
          <p:sp>
            <p:nvSpPr>
              <p:cNvPr id="32" name="사각형: 둥근 모서리 31">
                <a:extLst>
                  <a:ext uri="{FF2B5EF4-FFF2-40B4-BE49-F238E27FC236}">
                    <a16:creationId xmlns:a16="http://schemas.microsoft.com/office/drawing/2014/main" id="{27D357A8-667F-4D09-8A63-B66559DC62A4}"/>
                  </a:ext>
                </a:extLst>
              </p:cNvPr>
              <p:cNvSpPr/>
              <p:nvPr/>
            </p:nvSpPr>
            <p:spPr>
              <a:xfrm>
                <a:off x="5673948" y="3384462"/>
                <a:ext cx="2138412" cy="369332"/>
              </a:xfrm>
              <a:prstGeom prst="roundRect">
                <a:avLst>
                  <a:gd name="adj" fmla="val 1353"/>
                </a:avLst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CA7D6D5-2653-47A6-A01B-7D122DC23A1B}"/>
                  </a:ext>
                </a:extLst>
              </p:cNvPr>
              <p:cNvSpPr txBox="1"/>
              <p:nvPr/>
            </p:nvSpPr>
            <p:spPr>
              <a:xfrm>
                <a:off x="6402205" y="1338968"/>
                <a:ext cx="93610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000" b="1" dirty="0">
                    <a:solidFill>
                      <a:srgbClr val="944657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Server</a:t>
                </a:r>
                <a:endParaRPr lang="ko-KR" altLang="en-US" sz="2000" b="1" dirty="0">
                  <a:solidFill>
                    <a:srgbClr val="944657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DD485C2-EE7E-41B3-8068-44F97FE84047}"/>
                  </a:ext>
                </a:extLst>
              </p:cNvPr>
              <p:cNvSpPr txBox="1"/>
              <p:nvPr/>
            </p:nvSpPr>
            <p:spPr>
              <a:xfrm>
                <a:off x="5724015" y="2132856"/>
                <a:ext cx="302433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b="1" dirty="0"/>
                  <a:t>Image file received</a:t>
                </a:r>
                <a:endParaRPr lang="ko-KR" altLang="en-US" b="1" dirty="0"/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D4BF4CD-B3C9-4087-A112-038922529281}"/>
                  </a:ext>
                </a:extLst>
              </p:cNvPr>
              <p:cNvSpPr txBox="1"/>
              <p:nvPr/>
            </p:nvSpPr>
            <p:spPr>
              <a:xfrm>
                <a:off x="5673948" y="2698621"/>
                <a:ext cx="302433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b="1" dirty="0"/>
                  <a:t>Image </a:t>
                </a:r>
                <a:r>
                  <a:rPr lang="en-US" altLang="ko-KR" b="1" dirty="0">
                    <a:solidFill>
                      <a:srgbClr val="B35669"/>
                    </a:solidFill>
                  </a:rPr>
                  <a:t>preprocessing</a:t>
                </a:r>
                <a:endParaRPr lang="ko-KR" altLang="en-US" b="1" dirty="0">
                  <a:solidFill>
                    <a:srgbClr val="B35669"/>
                  </a:solidFill>
                </a:endParaRPr>
              </a:p>
            </p:txBody>
          </p:sp>
          <p:sp>
            <p:nvSpPr>
              <p:cNvPr id="30" name="사각형: 둥근 모서리 29">
                <a:extLst>
                  <a:ext uri="{FF2B5EF4-FFF2-40B4-BE49-F238E27FC236}">
                    <a16:creationId xmlns:a16="http://schemas.microsoft.com/office/drawing/2014/main" id="{E6F8757F-1896-4890-B0E4-782A7EEFE838}"/>
                  </a:ext>
                </a:extLst>
              </p:cNvPr>
              <p:cNvSpPr/>
              <p:nvPr/>
            </p:nvSpPr>
            <p:spPr>
              <a:xfrm>
                <a:off x="5508104" y="1844159"/>
                <a:ext cx="2425973" cy="2842050"/>
              </a:xfrm>
              <a:prstGeom prst="roundRect">
                <a:avLst>
                  <a:gd name="adj" fmla="val 5398"/>
                </a:avLst>
              </a:prstGeom>
              <a:noFill/>
              <a:ln w="12700">
                <a:solidFill>
                  <a:srgbClr val="DEC3CA"/>
                </a:solidFill>
                <a:prstDash val="lgDash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ED64CDD-01C0-4942-9414-9C3EE9574BB6}"/>
                  </a:ext>
                </a:extLst>
              </p:cNvPr>
              <p:cNvSpPr txBox="1"/>
              <p:nvPr/>
            </p:nvSpPr>
            <p:spPr>
              <a:xfrm>
                <a:off x="5796023" y="3384190"/>
                <a:ext cx="201633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b="1" dirty="0">
                    <a:solidFill>
                      <a:schemeClr val="accent4">
                        <a:lumMod val="50000"/>
                      </a:schemeClr>
                    </a:solidFill>
                  </a:rPr>
                  <a:t>Run trained model</a:t>
                </a:r>
                <a:endParaRPr lang="ko-KR" altLang="en-US" b="1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3" name="화살표: 아래쪽 32">
                <a:extLst>
                  <a:ext uri="{FF2B5EF4-FFF2-40B4-BE49-F238E27FC236}">
                    <a16:creationId xmlns:a16="http://schemas.microsoft.com/office/drawing/2014/main" id="{698BCFEF-4077-475B-848D-C778D23CF8A5}"/>
                  </a:ext>
                </a:extLst>
              </p:cNvPr>
              <p:cNvSpPr/>
              <p:nvPr/>
            </p:nvSpPr>
            <p:spPr>
              <a:xfrm>
                <a:off x="6622524" y="3753522"/>
                <a:ext cx="216024" cy="251542"/>
              </a:xfrm>
              <a:prstGeom prst="downArrow">
                <a:avLst/>
              </a:prstGeom>
              <a:solidFill>
                <a:schemeClr val="accent4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9B507F0-6554-4B56-994A-0524DA9FC6B5}"/>
                  </a:ext>
                </a:extLst>
              </p:cNvPr>
              <p:cNvSpPr txBox="1"/>
              <p:nvPr/>
            </p:nvSpPr>
            <p:spPr>
              <a:xfrm>
                <a:off x="5999066" y="4067780"/>
                <a:ext cx="302433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b="1" dirty="0">
                    <a:solidFill>
                      <a:schemeClr val="accent4">
                        <a:lumMod val="50000"/>
                      </a:schemeClr>
                    </a:solidFill>
                  </a:rPr>
                  <a:t>Output image</a:t>
                </a:r>
                <a:endParaRPr lang="ko-KR" altLang="en-US" b="1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  <p:cxnSp>
            <p:nvCxnSpPr>
              <p:cNvPr id="36" name="직선 연결선 35">
                <a:extLst>
                  <a:ext uri="{FF2B5EF4-FFF2-40B4-BE49-F238E27FC236}">
                    <a16:creationId xmlns:a16="http://schemas.microsoft.com/office/drawing/2014/main" id="{2302AE4C-6DFD-4F18-B2FE-D1C1BF348E6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721090" y="2523333"/>
                <a:ext cx="837" cy="171792"/>
              </a:xfrm>
              <a:prstGeom prst="line">
                <a:avLst/>
              </a:prstGeom>
              <a:ln>
                <a:solidFill>
                  <a:srgbClr val="DEC3C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직선 연결선 39">
                <a:extLst>
                  <a:ext uri="{FF2B5EF4-FFF2-40B4-BE49-F238E27FC236}">
                    <a16:creationId xmlns:a16="http://schemas.microsoft.com/office/drawing/2014/main" id="{55D9E506-C403-48B6-B8C8-6A6B27F7037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721090" y="3113192"/>
                <a:ext cx="837" cy="171792"/>
              </a:xfrm>
              <a:prstGeom prst="line">
                <a:avLst/>
              </a:prstGeom>
              <a:ln>
                <a:solidFill>
                  <a:srgbClr val="DEC3C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AB096290-74EF-4007-95F4-B3D6AAAC2163}"/>
              </a:ext>
            </a:extLst>
          </p:cNvPr>
          <p:cNvCxnSpPr>
            <a:cxnSpLocks/>
          </p:cNvCxnSpPr>
          <p:nvPr/>
        </p:nvCxnSpPr>
        <p:spPr>
          <a:xfrm flipV="1">
            <a:off x="3707903" y="4424297"/>
            <a:ext cx="1800201" cy="431698"/>
          </a:xfrm>
          <a:prstGeom prst="line">
            <a:avLst/>
          </a:prstGeom>
          <a:ln w="38100">
            <a:solidFill>
              <a:srgbClr val="94465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40E75EFF-8716-4DA4-A72C-684B4D74665D}"/>
              </a:ext>
            </a:extLst>
          </p:cNvPr>
          <p:cNvGrpSpPr/>
          <p:nvPr/>
        </p:nvGrpSpPr>
        <p:grpSpPr>
          <a:xfrm>
            <a:off x="539551" y="4233057"/>
            <a:ext cx="3168352" cy="2374729"/>
            <a:chOff x="539551" y="4335166"/>
            <a:chExt cx="3168352" cy="2374729"/>
          </a:xfrm>
        </p:grpSpPr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E651E925-DDBD-426F-9767-554F1F32AF8C}"/>
                </a:ext>
              </a:extLst>
            </p:cNvPr>
            <p:cNvGrpSpPr/>
            <p:nvPr/>
          </p:nvGrpSpPr>
          <p:grpSpPr>
            <a:xfrm>
              <a:off x="539551" y="4335166"/>
              <a:ext cx="3168352" cy="1998455"/>
              <a:chOff x="539551" y="4335166"/>
              <a:chExt cx="3168352" cy="1998455"/>
            </a:xfrm>
          </p:grpSpPr>
          <p:sp>
            <p:nvSpPr>
              <p:cNvPr id="45" name="사각형: 둥근 모서리 44">
                <a:extLst>
                  <a:ext uri="{FF2B5EF4-FFF2-40B4-BE49-F238E27FC236}">
                    <a16:creationId xmlns:a16="http://schemas.microsoft.com/office/drawing/2014/main" id="{376CEDAC-1143-40B8-8100-E0B2FD17C1B5}"/>
                  </a:ext>
                </a:extLst>
              </p:cNvPr>
              <p:cNvSpPr/>
              <p:nvPr/>
            </p:nvSpPr>
            <p:spPr>
              <a:xfrm>
                <a:off x="539551" y="4335166"/>
                <a:ext cx="3168352" cy="1998455"/>
              </a:xfrm>
              <a:prstGeom prst="roundRect">
                <a:avLst>
                  <a:gd name="adj" fmla="val 3222"/>
                </a:avLst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E3C5C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47" name="그림 46" descr="사람, 실내, 의류, 쥐고있는이(가) 표시된 사진&#10;&#10;자동 생성된 설명">
                <a:extLst>
                  <a:ext uri="{FF2B5EF4-FFF2-40B4-BE49-F238E27FC236}">
                    <a16:creationId xmlns:a16="http://schemas.microsoft.com/office/drawing/2014/main" id="{2C143298-A71C-48A9-85D0-71B0E5A1FA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65721" y="4379264"/>
                <a:ext cx="1342082" cy="1788410"/>
              </a:xfrm>
              <a:prstGeom prst="rect">
                <a:avLst/>
              </a:prstGeom>
            </p:spPr>
          </p:pic>
        </p:grp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0A4AFC95-541D-4A73-8025-25023A2FD3BD}"/>
                </a:ext>
              </a:extLst>
            </p:cNvPr>
            <p:cNvSpPr txBox="1"/>
            <p:nvPr/>
          </p:nvSpPr>
          <p:spPr>
            <a:xfrm>
              <a:off x="1465721" y="6340563"/>
              <a:ext cx="15221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/>
                <a:t>Show result</a:t>
              </a:r>
              <a:endParaRPr lang="ko-KR" alt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926240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2.96296E-6 L 0.04878 2.96296E-6 C 0.07083 2.96296E-6 0.09792 0.01342 0.09792 0.02453 L 0.09792 0.0493 " pathEditMode="relative" rAng="0" ptsTypes="AAAA">
                                      <p:cBhvr>
                                        <p:cTn id="12" dur="7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96" y="24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700"/>
                            </p:stCondLst>
                            <p:childTnLst>
                              <p:par>
                                <p:cTn id="14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200"/>
                            </p:stCondLst>
                            <p:childTnLst>
                              <p:par>
                                <p:cTn id="27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9792 0.0493 L 0.10417 -0.01644 " pathEditMode="relative" rAng="0" ptsTypes="AA">
                                      <p:cBhvr>
                                        <p:cTn id="28" dur="3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" y="-328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8" grpId="0" animBg="1"/>
      <p:bldP spid="18" grpId="1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3923928" y="116632"/>
            <a:ext cx="1728192" cy="796908"/>
          </a:xfrm>
        </p:spPr>
        <p:txBody>
          <a:bodyPr>
            <a:normAutofit/>
          </a:bodyPr>
          <a:lstStyle/>
          <a:p>
            <a:r>
              <a:rPr lang="en-US" altLang="ko-KR" sz="3200" dirty="0"/>
              <a:t>DEMO</a:t>
            </a:r>
            <a:endParaRPr lang="ko-KR" altLang="en-US" sz="3200" dirty="0"/>
          </a:p>
        </p:txBody>
      </p:sp>
      <p:sp>
        <p:nvSpPr>
          <p:cNvPr id="7" name="내용 개체 틀 5"/>
          <p:cNvSpPr txBox="1">
            <a:spLocks/>
          </p:cNvSpPr>
          <p:nvPr/>
        </p:nvSpPr>
        <p:spPr>
          <a:xfrm>
            <a:off x="467656" y="1539023"/>
            <a:ext cx="8402525" cy="48816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2400" i="0" dirty="0">
              <a:solidFill>
                <a:srgbClr val="B35669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217244A-02B2-4F38-926D-42AAEB18BA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79702"/>
            <a:ext cx="9144000" cy="5135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480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395536" y="246401"/>
            <a:ext cx="7661196" cy="796908"/>
          </a:xfrm>
        </p:spPr>
        <p:txBody>
          <a:bodyPr>
            <a:normAutofit/>
          </a:bodyPr>
          <a:lstStyle/>
          <a:p>
            <a:r>
              <a:rPr lang="en-US" altLang="ko-KR" sz="3200" dirty="0"/>
              <a:t>Future Work</a:t>
            </a:r>
            <a:endParaRPr lang="ko-KR" altLang="en-US" sz="3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04F94E-945D-4394-A957-4623AA7CA058}"/>
              </a:ext>
            </a:extLst>
          </p:cNvPr>
          <p:cNvSpPr txBox="1"/>
          <p:nvPr/>
        </p:nvSpPr>
        <p:spPr>
          <a:xfrm>
            <a:off x="3712219" y="1294503"/>
            <a:ext cx="2612407" cy="468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944657"/>
                </a:solidFill>
              </a:rPr>
              <a:t>Improvement</a:t>
            </a:r>
            <a:endParaRPr lang="ko-KR" altLang="en-US" sz="2400" b="1" dirty="0">
              <a:solidFill>
                <a:srgbClr val="944657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D6D8E8-8EFB-419B-B89E-B58027B9EAC4}"/>
              </a:ext>
            </a:extLst>
          </p:cNvPr>
          <p:cNvSpPr txBox="1"/>
          <p:nvPr/>
        </p:nvSpPr>
        <p:spPr>
          <a:xfrm>
            <a:off x="3707905" y="3746307"/>
            <a:ext cx="180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4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Applications</a:t>
            </a:r>
            <a:endParaRPr lang="ko-KR" altLang="en-US" sz="2400" b="1" dirty="0">
              <a:solidFill>
                <a:schemeClr val="accent4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3DA071AE-0D29-4233-ACF2-886EBF0CD5C2}"/>
              </a:ext>
            </a:extLst>
          </p:cNvPr>
          <p:cNvSpPr/>
          <p:nvPr/>
        </p:nvSpPr>
        <p:spPr>
          <a:xfrm>
            <a:off x="2706993" y="1773466"/>
            <a:ext cx="3881231" cy="45719"/>
          </a:xfrm>
          <a:prstGeom prst="roundRect">
            <a:avLst/>
          </a:prstGeom>
          <a:solidFill>
            <a:srgbClr val="DEC3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EF6073-6483-483E-8BB1-F8615918D8FC}"/>
              </a:ext>
            </a:extLst>
          </p:cNvPr>
          <p:cNvSpPr txBox="1"/>
          <p:nvPr/>
        </p:nvSpPr>
        <p:spPr>
          <a:xfrm>
            <a:off x="2896962" y="1918739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b="1" dirty="0"/>
              <a:t>More epoch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C6D170-4CFB-40BA-B2CA-A4E1AD304016}"/>
              </a:ext>
            </a:extLst>
          </p:cNvPr>
          <p:cNvSpPr txBox="1"/>
          <p:nvPr/>
        </p:nvSpPr>
        <p:spPr>
          <a:xfrm>
            <a:off x="2896961" y="2288071"/>
            <a:ext cx="2622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b="1" dirty="0"/>
              <a:t>Try another network</a:t>
            </a:r>
          </a:p>
        </p:txBody>
      </p:sp>
      <p:sp>
        <p:nvSpPr>
          <p:cNvPr id="3" name="화살표: 아래쪽 2">
            <a:extLst>
              <a:ext uri="{FF2B5EF4-FFF2-40B4-BE49-F238E27FC236}">
                <a16:creationId xmlns:a16="http://schemas.microsoft.com/office/drawing/2014/main" id="{41A7B7B4-1F79-4D48-A56F-3D5360CCE65A}"/>
              </a:ext>
            </a:extLst>
          </p:cNvPr>
          <p:cNvSpPr/>
          <p:nvPr/>
        </p:nvSpPr>
        <p:spPr>
          <a:xfrm>
            <a:off x="4355976" y="3275692"/>
            <a:ext cx="360040" cy="369332"/>
          </a:xfrm>
          <a:prstGeom prst="downArrow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1B0B1995-6376-4D9D-9929-18CA90D908BA}"/>
              </a:ext>
            </a:extLst>
          </p:cNvPr>
          <p:cNvSpPr/>
          <p:nvPr/>
        </p:nvSpPr>
        <p:spPr>
          <a:xfrm>
            <a:off x="1655677" y="4243057"/>
            <a:ext cx="5904656" cy="1706223"/>
          </a:xfrm>
          <a:prstGeom prst="roundRect">
            <a:avLst>
              <a:gd name="adj" fmla="val 6622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95742C-9001-4617-80AB-176410609DD5}"/>
              </a:ext>
            </a:extLst>
          </p:cNvPr>
          <p:cNvSpPr txBox="1"/>
          <p:nvPr/>
        </p:nvSpPr>
        <p:spPr>
          <a:xfrm>
            <a:off x="2483768" y="4603439"/>
            <a:ext cx="4772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4">
                    <a:lumMod val="50000"/>
                  </a:schemeClr>
                </a:solidFill>
              </a:rPr>
              <a:t>1. Select specific objects for background removal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2A69517-B5CC-4DD9-8861-AACDF7E17893}"/>
              </a:ext>
            </a:extLst>
          </p:cNvPr>
          <p:cNvSpPr txBox="1"/>
          <p:nvPr/>
        </p:nvSpPr>
        <p:spPr>
          <a:xfrm>
            <a:off x="2896961" y="2655699"/>
            <a:ext cx="4032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b="1" dirty="0"/>
              <a:t>Full body data collection &amp; learning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DF77F2B-CFEA-4434-B157-D67132C0D9EE}"/>
              </a:ext>
            </a:extLst>
          </p:cNvPr>
          <p:cNvSpPr txBox="1"/>
          <p:nvPr/>
        </p:nvSpPr>
        <p:spPr>
          <a:xfrm>
            <a:off x="2483768" y="5096169"/>
            <a:ext cx="4772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4">
                    <a:lumMod val="50000"/>
                  </a:schemeClr>
                </a:solidFill>
              </a:rPr>
              <a:t>2. Change to the background you want</a:t>
            </a:r>
          </a:p>
        </p:txBody>
      </p:sp>
    </p:spTree>
    <p:extLst>
      <p:ext uri="{BB962C8B-B14F-4D97-AF65-F5344CB8AC3E}">
        <p14:creationId xmlns:p14="http://schemas.microsoft.com/office/powerpoint/2010/main" val="33831195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 anchor="ctr"/>
          <a:lstStyle/>
          <a:p>
            <a:r>
              <a:rPr lang="en-US" altLang="ko-KR" dirty="0"/>
              <a:t>THANK YOU</a:t>
            </a:r>
            <a:endParaRPr lang="ko-KR" alt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Box 5"/>
          <p:cNvSpPr txBox="1">
            <a:spLocks noChangeArrowheads="1"/>
          </p:cNvSpPr>
          <p:nvPr/>
        </p:nvSpPr>
        <p:spPr bwMode="auto">
          <a:xfrm>
            <a:off x="2771800" y="2996952"/>
            <a:ext cx="3960440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3600" b="1" dirty="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+mj-lt"/>
                <a:ea typeface="맑은 고딕" pitchFamily="50" charset="-127"/>
                <a:cs typeface="굴림" pitchFamily="50" charset="-127"/>
              </a:rPr>
              <a:t>What is the Human Matting?</a:t>
            </a:r>
            <a:endParaRPr kumimoji="1" lang="en-US" altLang="ko-KR" sz="3600" b="1" dirty="0">
              <a:solidFill>
                <a:schemeClr val="accent4">
                  <a:lumMod val="40000"/>
                  <a:lumOff val="60000"/>
                </a:schemeClr>
              </a:solidFill>
              <a:latin typeface="+mj-lt"/>
              <a:ea typeface="맑은 고딕" pitchFamily="50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060809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id="{D35ABB9C-06D2-41CD-8503-D0346D3F683C}"/>
              </a:ext>
            </a:extLst>
          </p:cNvPr>
          <p:cNvSpPr txBox="1">
            <a:spLocks/>
          </p:cNvSpPr>
          <p:nvPr/>
        </p:nvSpPr>
        <p:spPr>
          <a:xfrm>
            <a:off x="885418" y="1163158"/>
            <a:ext cx="7661196" cy="796908"/>
          </a:xfrm>
          <a:prstGeom prst="rect">
            <a:avLst/>
          </a:prstGeom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>
            <a:lvl1pPr mar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b="0" kern="1200" baseline="0" dirty="0">
                <a:solidFill>
                  <a:schemeClr val="bg1">
                    <a:lumMod val="75000"/>
                  </a:schemeClr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en-US" sz="3200" dirty="0">
                <a:solidFill>
                  <a:schemeClr val="bg1">
                    <a:lumMod val="50000"/>
                  </a:schemeClr>
                </a:solidFill>
              </a:rPr>
              <a:t>What is </a:t>
            </a:r>
            <a:r>
              <a:rPr lang="en-US" sz="3600" b="1" dirty="0">
                <a:solidFill>
                  <a:srgbClr val="B35669"/>
                </a:solidFill>
              </a:rPr>
              <a:t>Human Matting </a:t>
            </a:r>
            <a:r>
              <a:rPr lang="en-US" sz="3200" dirty="0">
                <a:solidFill>
                  <a:schemeClr val="bg1">
                    <a:lumMod val="50000"/>
                  </a:schemeClr>
                </a:solidFill>
              </a:rPr>
              <a:t>?</a:t>
            </a:r>
          </a:p>
        </p:txBody>
      </p:sp>
      <p:pic>
        <p:nvPicPr>
          <p:cNvPr id="9" name="그림 8" descr="그리기이(가) 표시된 사진&#10;&#10;자동 생성된 설명">
            <a:extLst>
              <a:ext uri="{FF2B5EF4-FFF2-40B4-BE49-F238E27FC236}">
                <a16:creationId xmlns:a16="http://schemas.microsoft.com/office/drawing/2014/main" id="{3AF9BCF7-0B50-43D4-9CCF-DC3A3D5EB6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6" y="2204864"/>
            <a:ext cx="2592288" cy="2592288"/>
          </a:xfrm>
          <a:prstGeom prst="rect">
            <a:avLst/>
          </a:prstGeom>
        </p:spPr>
      </p:pic>
      <p:pic>
        <p:nvPicPr>
          <p:cNvPr id="11" name="그림 10" descr="그리기이(가) 표시된 사진&#10;&#10;자동 생성된 설명">
            <a:extLst>
              <a:ext uri="{FF2B5EF4-FFF2-40B4-BE49-F238E27FC236}">
                <a16:creationId xmlns:a16="http://schemas.microsoft.com/office/drawing/2014/main" id="{AD3C132C-DB31-41CE-B5C1-021B792094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61" b="96094" l="9961" r="89844">
                        <a14:foregroundMark x1="33594" y1="92188" x2="53711" y2="96094"/>
                        <a14:foregroundMark x1="53711" y1="96094" x2="70898" y2="94922"/>
                        <a14:foregroundMark x1="22070" y1="47070" x2="22070" y2="50781"/>
                        <a14:foregroundMark x1="77344" y1="46680" x2="78125" y2="519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090" y="2132856"/>
            <a:ext cx="2592288" cy="2592288"/>
          </a:xfrm>
          <a:prstGeom prst="rect">
            <a:avLst/>
          </a:prstGeom>
        </p:spPr>
      </p:pic>
      <p:sp>
        <p:nvSpPr>
          <p:cNvPr id="12" name="오른쪽 화살표 8">
            <a:extLst>
              <a:ext uri="{FF2B5EF4-FFF2-40B4-BE49-F238E27FC236}">
                <a16:creationId xmlns:a16="http://schemas.microsoft.com/office/drawing/2014/main" id="{1C9DEC4C-64FF-42FA-B17A-2B43EE13D86D}"/>
              </a:ext>
            </a:extLst>
          </p:cNvPr>
          <p:cNvSpPr/>
          <p:nvPr/>
        </p:nvSpPr>
        <p:spPr>
          <a:xfrm>
            <a:off x="4716016" y="3429000"/>
            <a:ext cx="347999" cy="288032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 descr="그리기이(가) 표시된 사진&#10;&#10;자동 생성된 설명">
            <a:extLst>
              <a:ext uri="{FF2B5EF4-FFF2-40B4-BE49-F238E27FC236}">
                <a16:creationId xmlns:a16="http://schemas.microsoft.com/office/drawing/2014/main" id="{31402B01-4D56-4B59-80E7-90B65013EC8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392" y="6309320"/>
            <a:ext cx="803696" cy="44832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D1A1D26-B51F-477B-B249-87AD15A0BAC8}"/>
              </a:ext>
            </a:extLst>
          </p:cNvPr>
          <p:cNvSpPr txBox="1"/>
          <p:nvPr/>
        </p:nvSpPr>
        <p:spPr>
          <a:xfrm>
            <a:off x="1973689" y="5440404"/>
            <a:ext cx="5832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ea typeface="나눔바른고딕" panose="020B0603020101020101" pitchFamily="50" charset="-127"/>
              </a:rPr>
              <a:t> </a:t>
            </a:r>
            <a:r>
              <a:rPr lang="en-US" altLang="ko-KR" b="1" dirty="0">
                <a:solidFill>
                  <a:srgbClr val="B35669"/>
                </a:solidFill>
                <a:ea typeface="나눔바른고딕" panose="020B0603020101020101" pitchFamily="50" charset="-127"/>
              </a:rPr>
              <a:t>Extracting humans </a:t>
            </a:r>
            <a:r>
              <a:rPr lang="en-US" altLang="ko-KR" dirty="0">
                <a:ea typeface="나눔바른고딕" panose="020B0603020101020101" pitchFamily="50" charset="-127"/>
              </a:rPr>
              <a:t>from natural images with high quality</a:t>
            </a:r>
            <a:endParaRPr lang="en-US" altLang="ko-KR" sz="1600" dirty="0">
              <a:ea typeface="나눔바른고딕" panose="020B0603020101020101" pitchFamily="50" charset="-127"/>
            </a:endParaRPr>
          </a:p>
        </p:txBody>
      </p:sp>
      <p:sp>
        <p:nvSpPr>
          <p:cNvPr id="16" name="이등변 삼각형 15">
            <a:extLst>
              <a:ext uri="{FF2B5EF4-FFF2-40B4-BE49-F238E27FC236}">
                <a16:creationId xmlns:a16="http://schemas.microsoft.com/office/drawing/2014/main" id="{08F28A41-63B3-4978-83C9-828A63C34529}"/>
              </a:ext>
            </a:extLst>
          </p:cNvPr>
          <p:cNvSpPr/>
          <p:nvPr/>
        </p:nvSpPr>
        <p:spPr>
          <a:xfrm rot="10800000" flipH="1">
            <a:off x="0" y="0"/>
            <a:ext cx="1043843" cy="796908"/>
          </a:xfrm>
          <a:prstGeom prst="triangle">
            <a:avLst>
              <a:gd name="adj" fmla="val 0"/>
            </a:avLst>
          </a:prstGeom>
          <a:solidFill>
            <a:srgbClr val="DEC3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94221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395536" y="255828"/>
            <a:ext cx="7661196" cy="796908"/>
          </a:xfrm>
        </p:spPr>
        <p:txBody>
          <a:bodyPr>
            <a:normAutofit/>
          </a:bodyPr>
          <a:lstStyle/>
          <a:p>
            <a:r>
              <a:rPr lang="en-US" altLang="ko-KR" sz="3200" dirty="0"/>
              <a:t>Semantic Human matting </a:t>
            </a:r>
            <a:endParaRPr lang="ko-KR" altLang="en-US" sz="3200" dirty="0"/>
          </a:p>
        </p:txBody>
      </p:sp>
      <p:sp>
        <p:nvSpPr>
          <p:cNvPr id="7" name="내용 개체 틀 5"/>
          <p:cNvSpPr txBox="1">
            <a:spLocks/>
          </p:cNvSpPr>
          <p:nvPr/>
        </p:nvSpPr>
        <p:spPr>
          <a:xfrm>
            <a:off x="467656" y="1539023"/>
            <a:ext cx="8402525" cy="48816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2400" i="0" dirty="0">
              <a:solidFill>
                <a:srgbClr val="B35669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/>
            <a:r>
              <a:rPr lang="en-US" altLang="ko-KR" sz="2400" dirty="0">
                <a:solidFill>
                  <a:srgbClr val="B35669"/>
                </a:solidFill>
              </a:rPr>
              <a:t>How to Design Automatic Human Matting ?</a:t>
            </a:r>
            <a:endParaRPr lang="en-US" altLang="ko-KR" sz="2400" dirty="0"/>
          </a:p>
          <a:p>
            <a:pPr marL="457200" indent="-457200">
              <a:buAutoNum type="arabicPeriod"/>
            </a:pPr>
            <a:r>
              <a:rPr lang="en-US" altLang="ko-KR" sz="2400" dirty="0"/>
              <a:t>Semantic Segmentations</a:t>
            </a:r>
          </a:p>
          <a:p>
            <a:pPr marL="457200" indent="-457200">
              <a:buAutoNum type="arabicPeriod"/>
            </a:pPr>
            <a:endParaRPr lang="en-US" altLang="ko-KR" sz="2400" dirty="0"/>
          </a:p>
          <a:p>
            <a:pPr marL="457200" indent="-457200">
              <a:buAutoNum type="arabicPeriod"/>
            </a:pPr>
            <a:endParaRPr lang="en-US" altLang="ko-KR" sz="2400" dirty="0"/>
          </a:p>
          <a:p>
            <a:pPr marL="457200" indent="-457200">
              <a:buAutoNum type="arabicPeriod"/>
            </a:pPr>
            <a:endParaRPr lang="en-US" altLang="ko-KR" sz="2400" dirty="0"/>
          </a:p>
          <a:p>
            <a:pPr marL="457200" indent="-457200">
              <a:buAutoNum type="arabicPeriod"/>
            </a:pPr>
            <a:endParaRPr lang="en-US" altLang="ko-KR" sz="2400" dirty="0"/>
          </a:p>
          <a:p>
            <a:pPr marL="457200" indent="-457200">
              <a:buAutoNum type="arabicPeriod"/>
            </a:pPr>
            <a:endParaRPr lang="en-US" altLang="ko-KR" sz="2400" dirty="0"/>
          </a:p>
          <a:p>
            <a:pPr marL="457200" indent="-457200">
              <a:buAutoNum type="arabicPeriod"/>
            </a:pPr>
            <a:endParaRPr lang="en-US" altLang="ko-KR" sz="2400" dirty="0"/>
          </a:p>
          <a:p>
            <a:pPr marL="457200" indent="-457200">
              <a:buAutoNum type="arabicPeriod"/>
            </a:pPr>
            <a:endParaRPr lang="en-US" altLang="ko-KR" sz="2400" dirty="0"/>
          </a:p>
          <a:p>
            <a:pPr marL="0" indent="0"/>
            <a:r>
              <a:rPr lang="en-US" altLang="ko-KR" sz="2400" dirty="0"/>
              <a:t>Can identifies the object category of each pixel directly! (Pros)</a:t>
            </a:r>
          </a:p>
          <a:p>
            <a:pPr marL="0" indent="0"/>
            <a:r>
              <a:rPr lang="en-US" altLang="ko-KR" sz="2400" dirty="0"/>
              <a:t>But it blur structural details ! (Cons)</a:t>
            </a:r>
          </a:p>
          <a:p>
            <a:pPr marL="457200" indent="-457200">
              <a:buAutoNum type="arabicPeriod"/>
            </a:pPr>
            <a:endParaRPr lang="en-US" altLang="ko-KR" sz="2400" dirty="0"/>
          </a:p>
        </p:txBody>
      </p:sp>
      <p:pic>
        <p:nvPicPr>
          <p:cNvPr id="1032" name="Picture 8" descr="semantic segmentation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2452303"/>
            <a:ext cx="342900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56011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395536" y="255828"/>
            <a:ext cx="7661196" cy="796908"/>
          </a:xfrm>
        </p:spPr>
        <p:txBody>
          <a:bodyPr>
            <a:normAutofit/>
          </a:bodyPr>
          <a:lstStyle/>
          <a:p>
            <a:r>
              <a:rPr lang="en-US" altLang="ko-KR" sz="3200" dirty="0"/>
              <a:t>Semantic Human matting </a:t>
            </a:r>
            <a:endParaRPr lang="ko-KR" altLang="en-US" sz="3200" dirty="0"/>
          </a:p>
        </p:txBody>
      </p:sp>
      <p:sp>
        <p:nvSpPr>
          <p:cNvPr id="7" name="내용 개체 틀 5"/>
          <p:cNvSpPr txBox="1">
            <a:spLocks/>
          </p:cNvSpPr>
          <p:nvPr/>
        </p:nvSpPr>
        <p:spPr>
          <a:xfrm>
            <a:off x="467656" y="1539023"/>
            <a:ext cx="8402525" cy="48816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2400" i="0" dirty="0">
              <a:solidFill>
                <a:srgbClr val="B35669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/>
            <a:r>
              <a:rPr lang="en-US" altLang="ko-KR" sz="2400" dirty="0">
                <a:solidFill>
                  <a:srgbClr val="B35669"/>
                </a:solidFill>
              </a:rPr>
              <a:t>How to Design Automatic Human Matting ?</a:t>
            </a:r>
            <a:endParaRPr lang="en-US" altLang="ko-KR" sz="2400" dirty="0"/>
          </a:p>
          <a:p>
            <a:pPr marL="0" indent="0"/>
            <a:r>
              <a:rPr lang="en-US" altLang="ko-KR" sz="2400" dirty="0"/>
              <a:t>2. Image matting </a:t>
            </a:r>
          </a:p>
          <a:p>
            <a:pPr marL="0" indent="0"/>
            <a:endParaRPr lang="en-US" altLang="ko-KR" sz="2400" dirty="0"/>
          </a:p>
          <a:p>
            <a:pPr marL="0" indent="0"/>
            <a:endParaRPr lang="en-US" altLang="ko-KR" sz="2400" dirty="0"/>
          </a:p>
          <a:p>
            <a:pPr marL="0" indent="0"/>
            <a:endParaRPr lang="en-US" altLang="ko-KR" sz="2400" dirty="0"/>
          </a:p>
          <a:p>
            <a:pPr marL="0" indent="0"/>
            <a:endParaRPr lang="en-US" altLang="ko-KR" sz="2400" dirty="0"/>
          </a:p>
          <a:p>
            <a:pPr marL="0" indent="0"/>
            <a:endParaRPr lang="en-US" altLang="ko-KR" sz="2400" dirty="0"/>
          </a:p>
          <a:p>
            <a:pPr marL="0" indent="0"/>
            <a:endParaRPr lang="en-US" altLang="ko-KR" sz="2400" dirty="0"/>
          </a:p>
          <a:p>
            <a:pPr marL="0" indent="0"/>
            <a:r>
              <a:rPr lang="en-US" altLang="ko-KR" sz="2400" dirty="0"/>
              <a:t>Widely adopted for “fine detail” extraction!(Pros)</a:t>
            </a:r>
          </a:p>
          <a:p>
            <a:pPr marL="0" indent="0"/>
            <a:r>
              <a:rPr lang="en-US" altLang="ko-KR" sz="2400" dirty="0"/>
              <a:t>Not suitable in data-sensitive or time-sensitive situations! (Cons)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1210" y="2420888"/>
            <a:ext cx="5591175" cy="196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0351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내용 개체 틀 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7656" y="3968421"/>
            <a:ext cx="8402637" cy="2196883"/>
          </a:xfrm>
          <a:prstGeom prst="rect">
            <a:avLst/>
          </a:prstGeom>
        </p:spPr>
      </p:pic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395536" y="255828"/>
            <a:ext cx="7661196" cy="796908"/>
          </a:xfrm>
        </p:spPr>
        <p:txBody>
          <a:bodyPr>
            <a:normAutofit/>
          </a:bodyPr>
          <a:lstStyle/>
          <a:p>
            <a:r>
              <a:rPr lang="en-US" altLang="ko-KR" sz="3200" dirty="0"/>
              <a:t>Semantic Human matting </a:t>
            </a:r>
            <a:endParaRPr lang="ko-KR" altLang="en-US" sz="3200" dirty="0"/>
          </a:p>
        </p:txBody>
      </p:sp>
      <p:sp>
        <p:nvSpPr>
          <p:cNvPr id="7" name="내용 개체 틀 5"/>
          <p:cNvSpPr txBox="1">
            <a:spLocks/>
          </p:cNvSpPr>
          <p:nvPr/>
        </p:nvSpPr>
        <p:spPr>
          <a:xfrm>
            <a:off x="467656" y="1539023"/>
            <a:ext cx="8402525" cy="48816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2400" i="0" dirty="0">
              <a:solidFill>
                <a:srgbClr val="B35669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55576" y="1268760"/>
            <a:ext cx="7704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00B050"/>
                </a:solidFill>
                <a:latin typeface="+mj-lt"/>
              </a:rPr>
              <a:t>So, why don’t we combine two systems mentioned before?</a:t>
            </a:r>
            <a:endParaRPr lang="ko-KR" altLang="en-US" sz="2400" b="1" dirty="0">
              <a:solidFill>
                <a:srgbClr val="00B050"/>
              </a:solidFill>
              <a:latin typeface="+mj-lt"/>
            </a:endParaRPr>
          </a:p>
        </p:txBody>
      </p:sp>
      <p:graphicFrame>
        <p:nvGraphicFramePr>
          <p:cNvPr id="12" name="내용 개체 틀 4">
            <a:extLst>
              <a:ext uri="{FF2B5EF4-FFF2-40B4-BE49-F238E27FC236}">
                <a16:creationId xmlns:a16="http://schemas.microsoft.com/office/drawing/2014/main" id="{FBDE2922-505F-4DB9-AFBB-FB58089174A2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395535" y="2262848"/>
          <a:ext cx="8474645" cy="14935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3927709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Box 5"/>
          <p:cNvSpPr txBox="1">
            <a:spLocks noChangeArrowheads="1"/>
          </p:cNvSpPr>
          <p:nvPr/>
        </p:nvSpPr>
        <p:spPr bwMode="auto">
          <a:xfrm>
            <a:off x="2627784" y="3105834"/>
            <a:ext cx="396044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36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+mj-lt"/>
                <a:ea typeface="맑은 고딕" pitchFamily="50" charset="-127"/>
                <a:cs typeface="굴림" pitchFamily="50" charset="-127"/>
              </a:rPr>
              <a:t>Data Curation</a:t>
            </a:r>
          </a:p>
        </p:txBody>
      </p:sp>
    </p:spTree>
    <p:extLst>
      <p:ext uri="{BB962C8B-B14F-4D97-AF65-F5344CB8AC3E}">
        <p14:creationId xmlns:p14="http://schemas.microsoft.com/office/powerpoint/2010/main" val="13983964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/>
              <a:t>Prepare Human dataset</a:t>
            </a:r>
            <a:endParaRPr lang="ko-KR" altLang="en-US" sz="3200" dirty="0"/>
          </a:p>
        </p:txBody>
      </p:sp>
      <p:sp>
        <p:nvSpPr>
          <p:cNvPr id="14" name="내용 개체 틀 1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en-US" altLang="ko-KR" sz="2400" dirty="0">
                <a:solidFill>
                  <a:srgbClr val="FF0000"/>
                </a:solidFill>
              </a:rPr>
              <a:t>For model with better performance, we collected all 43,000  human original dataset!</a:t>
            </a:r>
          </a:p>
          <a:p>
            <a:pPr marL="0" indent="0"/>
            <a:endParaRPr lang="en-US" altLang="ko-KR" sz="2400" dirty="0">
              <a:solidFill>
                <a:srgbClr val="FF0000"/>
              </a:solidFill>
            </a:endParaRPr>
          </a:p>
          <a:p>
            <a:pPr marL="0" indent="0"/>
            <a:endParaRPr lang="ko-KR" altLang="en-US" sz="2400" dirty="0">
              <a:solidFill>
                <a:srgbClr val="FF0000"/>
              </a:solidFill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2132856"/>
            <a:ext cx="7763311" cy="463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6762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1">
      <a:majorFont>
        <a:latin typeface="Calibri"/>
        <a:ea typeface="맑은 고딕"/>
        <a:cs typeface=""/>
      </a:majorFont>
      <a:minorFont>
        <a:latin typeface="Calibri Light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11086</TotalTime>
  <Words>411</Words>
  <Application>Microsoft Office PowerPoint</Application>
  <PresentationFormat>화면 슬라이드 쇼(4:3)</PresentationFormat>
  <Paragraphs>124</Paragraphs>
  <Slides>23</Slides>
  <Notes>9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32" baseType="lpstr">
      <vt:lpstr>Calibri</vt:lpstr>
      <vt:lpstr>Wingdings</vt:lpstr>
      <vt:lpstr>맑은 고딕</vt:lpstr>
      <vt:lpstr>굴림체</vt:lpstr>
      <vt:lpstr>Arial</vt:lpstr>
      <vt:lpstr>굴림</vt:lpstr>
      <vt:lpstr>Calibri Light</vt:lpstr>
      <vt:lpstr>나눔바른고딕</vt:lpstr>
      <vt:lpstr>Office 테마</vt:lpstr>
      <vt:lpstr>Human Matting</vt:lpstr>
      <vt:lpstr>PowerPoint 프레젠테이션</vt:lpstr>
      <vt:lpstr>PowerPoint 프레젠테이션</vt:lpstr>
      <vt:lpstr>PowerPoint 프레젠테이션</vt:lpstr>
      <vt:lpstr>Semantic Human matting </vt:lpstr>
      <vt:lpstr>Semantic Human matting </vt:lpstr>
      <vt:lpstr>Semantic Human matting </vt:lpstr>
      <vt:lpstr>PowerPoint 프레젠테이션</vt:lpstr>
      <vt:lpstr>Prepare Human dataset</vt:lpstr>
      <vt:lpstr>Prepare Human dataset</vt:lpstr>
      <vt:lpstr>Prepare Human dataset</vt:lpstr>
      <vt:lpstr>Learn human dataset (Overall structure)</vt:lpstr>
      <vt:lpstr>PowerPoint 프레젠테이션</vt:lpstr>
      <vt:lpstr>Training (In Google Cloud Platform)</vt:lpstr>
      <vt:lpstr>Training Result</vt:lpstr>
      <vt:lpstr>Training Result</vt:lpstr>
      <vt:lpstr>Training Result</vt:lpstr>
      <vt:lpstr>Front-end</vt:lpstr>
      <vt:lpstr>Back-end</vt:lpstr>
      <vt:lpstr>Overall Process</vt:lpstr>
      <vt:lpstr>DEMO</vt:lpstr>
      <vt:lpstr>Future Work</vt:lpstr>
      <vt:lpstr>THANK YOU</vt:lpstr>
    </vt:vector>
  </TitlesOfParts>
  <Manager>Slide Members</Manager>
  <Company>YESFORM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Members</dc:title>
  <dc:subject>Powerpoint Templates , Diagram, Chart, Google slides, Keynote</dc:subject>
  <dc:creator>Slide Members by HS.SEO</dc:creator>
  <cp:keywords>SlideMembers, ppt, PPT Templates, Presentation, Diagram, Chart, Yesform, Google slides, Keynote, Free Slides</cp:keywords>
  <dc:description>The copyright of this document is at Slide Members. Unauthorized copying may result in legal sanctions.</dc:description>
  <cp:lastModifiedBy>안 지호</cp:lastModifiedBy>
  <cp:revision>89</cp:revision>
  <dcterms:created xsi:type="dcterms:W3CDTF">2010-02-01T08:03:16Z</dcterms:created>
  <dcterms:modified xsi:type="dcterms:W3CDTF">2021-04-06T03:59:09Z</dcterms:modified>
  <cp:category>www.slidemembers.com</cp:category>
</cp:coreProperties>
</file>